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9"/>
  </p:notesMasterIdLst>
  <p:sldIdLst>
    <p:sldId id="256" r:id="rId2"/>
    <p:sldId id="260" r:id="rId3"/>
    <p:sldId id="258" r:id="rId4"/>
    <p:sldId id="262" r:id="rId5"/>
    <p:sldId id="259" r:id="rId6"/>
    <p:sldId id="297" r:id="rId7"/>
    <p:sldId id="298" r:id="rId8"/>
    <p:sldId id="299" r:id="rId9"/>
    <p:sldId id="261" r:id="rId10"/>
    <p:sldId id="342" r:id="rId11"/>
    <p:sldId id="300" r:id="rId12"/>
    <p:sldId id="264" r:id="rId13"/>
    <p:sldId id="263" r:id="rId14"/>
    <p:sldId id="301" r:id="rId15"/>
    <p:sldId id="302" r:id="rId16"/>
    <p:sldId id="303" r:id="rId17"/>
    <p:sldId id="305" r:id="rId18"/>
    <p:sldId id="306" r:id="rId19"/>
    <p:sldId id="304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41" r:id="rId32"/>
    <p:sldId id="318" r:id="rId33"/>
    <p:sldId id="322" r:id="rId34"/>
    <p:sldId id="265" r:id="rId35"/>
    <p:sldId id="319" r:id="rId36"/>
    <p:sldId id="320" r:id="rId37"/>
    <p:sldId id="321" r:id="rId38"/>
    <p:sldId id="323" r:id="rId39"/>
    <p:sldId id="324" r:id="rId40"/>
    <p:sldId id="325" r:id="rId41"/>
    <p:sldId id="326" r:id="rId42"/>
    <p:sldId id="26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6" r:id="rId52"/>
    <p:sldId id="335" r:id="rId53"/>
    <p:sldId id="337" r:id="rId54"/>
    <p:sldId id="338" r:id="rId55"/>
    <p:sldId id="339" r:id="rId56"/>
    <p:sldId id="267" r:id="rId57"/>
    <p:sldId id="340" r:id="rId58"/>
  </p:sldIdLst>
  <p:sldSz cx="9144000" cy="5143500" type="screen16x9"/>
  <p:notesSz cx="6858000" cy="9144000"/>
  <p:embeddedFontLst>
    <p:embeddedFont>
      <p:font typeface="Advent Pro Light" panose="020B0604020202020204" charset="0"/>
      <p:regular r:id="rId60"/>
      <p:bold r:id="rId61"/>
    </p:embeddedFont>
    <p:embeddedFont>
      <p:font typeface="Anton" pitchFamily="2" charset="0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Fira Sans Condensed" panose="020B0503050000020004" pitchFamily="34" charset="0"/>
      <p:regular r:id="rId71"/>
      <p:bold r:id="rId72"/>
      <p:italic r:id="rId73"/>
      <p:boldItalic r:id="rId74"/>
    </p:embeddedFont>
    <p:embeddedFont>
      <p:font typeface="Fira Sans Condensed Light" panose="020B0403050000020004" pitchFamily="34" charset="0"/>
      <p:regular r:id="rId75"/>
      <p:bold r:id="rId76"/>
      <p:italic r:id="rId77"/>
      <p:boldItalic r:id="rId78"/>
    </p:embeddedFont>
    <p:embeddedFont>
      <p:font typeface="Josefin Slab" pitchFamily="2" charset="0"/>
      <p:regular r:id="rId79"/>
      <p:bold r:id="rId80"/>
      <p:italic r:id="rId81"/>
      <p:boldItalic r:id="rId82"/>
    </p:embeddedFont>
    <p:embeddedFont>
      <p:font typeface="Raavi" panose="020B0502040204020203" pitchFamily="34" charset="0"/>
      <p:regular r:id="rId83"/>
      <p:bold r:id="rId84"/>
    </p:embeddedFont>
    <p:embeddedFont>
      <p:font typeface="Rajdhani" panose="020B0604020202020204" charset="0"/>
      <p:regular r:id="rId85"/>
      <p:bold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E2AC1F-50B4-4CB0-9784-99C40B24254D}">
  <a:tblStyle styleId="{01E2AC1F-50B4-4CB0-9784-99C40B2425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presProps" Target="presProps.xml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68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638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348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520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026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14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029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0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648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416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91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97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940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38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65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30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92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603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459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480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346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833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18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00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38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6" r:id="rId13"/>
    <p:sldLayoutId id="21474836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38739" y="2655418"/>
            <a:ext cx="5567118" cy="1236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Thiết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</a:t>
            </a: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kế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</a:t>
            </a: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và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</a:t>
            </a: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xây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</a:t>
            </a: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dựng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</a:t>
            </a: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phần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</a:t>
            </a: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mềm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</a:t>
            </a: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quản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</a:t>
            </a: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lý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</a:t>
            </a:r>
            <a:r>
              <a:rPr lang="en-US" sz="3600" dirty="0" err="1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chuyến</a:t>
            </a:r>
            <a:r>
              <a:rPr lang="en-US" sz="3600" dirty="0">
                <a:latin typeface="Raavi" panose="020B0502040204020203" pitchFamily="34" charset="0"/>
                <a:ea typeface="Rajdhani"/>
                <a:cs typeface="Raavi" panose="020B0502040204020203" pitchFamily="34" charset="0"/>
                <a:sym typeface="Rajdhani"/>
              </a:rPr>
              <a:t> bay</a:t>
            </a:r>
            <a:endParaRPr sz="3600" dirty="0">
              <a:latin typeface="Raavi" panose="020B0502040204020203" pitchFamily="34" charset="0"/>
              <a:ea typeface="Rajdhani"/>
              <a:cs typeface="Raavi" panose="020B0502040204020203" pitchFamily="34" charset="0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54317" y="4631149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GVHD: PGS.TS. </a:t>
            </a:r>
            <a:r>
              <a:rPr lang="en-US" sz="18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Hoàng</a:t>
            </a:r>
            <a:r>
              <a:rPr lang="en-US" sz="18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8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Văn</a:t>
            </a:r>
            <a:r>
              <a:rPr lang="en-US" sz="18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8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Dũng</a:t>
            </a:r>
            <a:endParaRPr sz="18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5" name="Google Shape;103;p24">
            <a:extLst>
              <a:ext uri="{FF2B5EF4-FFF2-40B4-BE49-F238E27FC236}">
                <a16:creationId xmlns:a16="http://schemas.microsoft.com/office/drawing/2014/main" id="{374B5981-3DB7-5882-4E9F-BD1BCDD36C18}"/>
              </a:ext>
            </a:extLst>
          </p:cNvPr>
          <p:cNvSpPr txBox="1">
            <a:spLocks/>
          </p:cNvSpPr>
          <p:nvPr/>
        </p:nvSpPr>
        <p:spPr>
          <a:xfrm>
            <a:off x="1229848" y="2093459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/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Môn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Lập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trình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trên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windows </a:t>
            </a:r>
          </a:p>
        </p:txBody>
      </p:sp>
      <p:sp>
        <p:nvSpPr>
          <p:cNvPr id="6" name="Google Shape;103;p24">
            <a:extLst>
              <a:ext uri="{FF2B5EF4-FFF2-40B4-BE49-F238E27FC236}">
                <a16:creationId xmlns:a16="http://schemas.microsoft.com/office/drawing/2014/main" id="{BF3A2BD8-E5DF-9C98-EE49-803DA450234A}"/>
              </a:ext>
            </a:extLst>
          </p:cNvPr>
          <p:cNvSpPr txBox="1">
            <a:spLocks/>
          </p:cNvSpPr>
          <p:nvPr/>
        </p:nvSpPr>
        <p:spPr>
          <a:xfrm>
            <a:off x="82506" y="139082"/>
            <a:ext cx="5623351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/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Trường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Đại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học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Sư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phạm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kỹ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thuật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TP.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Hồ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2000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Chí</a:t>
            </a:r>
            <a:r>
              <a:rPr lang="en-US" sz="20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Minh</a:t>
            </a:r>
          </a:p>
        </p:txBody>
      </p:sp>
      <p:pic>
        <p:nvPicPr>
          <p:cNvPr id="7" name="Picture 6" descr="Phòng Truyền thông">
            <a:extLst>
              <a:ext uri="{FF2B5EF4-FFF2-40B4-BE49-F238E27FC236}">
                <a16:creationId xmlns:a16="http://schemas.microsoft.com/office/drawing/2014/main" id="{00A1BEF7-2B50-383F-6B29-2D93A0344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9889" y="769465"/>
            <a:ext cx="784292" cy="9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Nhóm ngành May">
            <a:extLst>
              <a:ext uri="{FF2B5EF4-FFF2-40B4-BE49-F238E27FC236}">
                <a16:creationId xmlns:a16="http://schemas.microsoft.com/office/drawing/2014/main" id="{9CF3B7C5-098B-E247-BD78-12FCADB0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298" y="767025"/>
            <a:ext cx="784293" cy="9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C031CDD-B3B9-782D-BBA9-4B39D7CFA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2207" y="1338513"/>
            <a:ext cx="5219842" cy="3295162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System;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System.Collections.Generic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System.ComponentModel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System.Data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System.Drawing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System.Linq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System.Text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System.Threading.Tasks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System.Windows.Forms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</a:rPr>
              <a:t>System.Text.RegularExpressions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5FAC06-37D9-5120-A9D8-BAE6EA04B62E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7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661813" y="1215925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latin typeface="Fira Sans Condensed Light" panose="020B0403050000020004" pitchFamily="34" charset="0"/>
              </a:rPr>
              <a:t>Phân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tích</a:t>
            </a:r>
            <a:r>
              <a:rPr lang="en-US" sz="4400" dirty="0">
                <a:latin typeface="Fira Sans Condensed Light" panose="020B0403050000020004" pitchFamily="34" charset="0"/>
              </a:rPr>
              <a:t>, </a:t>
            </a:r>
            <a:r>
              <a:rPr lang="en-US" sz="4400" dirty="0" err="1">
                <a:latin typeface="Fira Sans Condensed Light" panose="020B0403050000020004" pitchFamily="34" charset="0"/>
              </a:rPr>
              <a:t>thiết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kế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giải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pháp</a:t>
            </a:r>
            <a:endParaRPr sz="4400" dirty="0">
              <a:latin typeface="Fira Sans Condensed Light" panose="020B0403050000020004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102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14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6361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301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000" y="2318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04F49-3DBB-7EBF-3C50-5313E4A8035C}"/>
              </a:ext>
            </a:extLst>
          </p:cNvPr>
          <p:cNvSpPr txBox="1"/>
          <p:nvPr/>
        </p:nvSpPr>
        <p:spPr>
          <a:xfrm>
            <a:off x="175564" y="1250900"/>
            <a:ext cx="655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Fira Sans Condensed" panose="020B0503050000020004" pitchFamily="34" charset="0"/>
              </a:rPr>
              <a:t>Bao </a:t>
            </a:r>
            <a:r>
              <a:rPr lang="en-US" sz="2400" b="1" dirty="0" err="1">
                <a:solidFill>
                  <a:srgbClr val="FF0000"/>
                </a:solidFill>
                <a:latin typeface="Fira Sans Condensed" panose="020B0503050000020004" pitchFamily="34" charset="0"/>
              </a:rPr>
              <a:t>gồm</a:t>
            </a:r>
            <a:r>
              <a:rPr lang="en-US" sz="2400" b="1" dirty="0">
                <a:solidFill>
                  <a:srgbClr val="FF0000"/>
                </a:solidFill>
                <a:latin typeface="Fira Sans Condensed" panose="020B05030500000200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Fira Sans Condensed" panose="020B0503050000020004" pitchFamily="34" charset="0"/>
              </a:rPr>
              <a:t>tất</a:t>
            </a:r>
            <a:r>
              <a:rPr lang="en-US" sz="2400" b="1" dirty="0">
                <a:solidFill>
                  <a:srgbClr val="FF0000"/>
                </a:solidFill>
                <a:latin typeface="Fira Sans Condensed" panose="020B05030500000200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Fira Sans Condensed" panose="020B0503050000020004" pitchFamily="34" charset="0"/>
              </a:rPr>
              <a:t>cả</a:t>
            </a:r>
            <a:r>
              <a:rPr lang="en-US" sz="2400" b="1" dirty="0">
                <a:solidFill>
                  <a:srgbClr val="FF0000"/>
                </a:solidFill>
                <a:latin typeface="Fira Sans Condensed" panose="020B0503050000020004" pitchFamily="34" charset="0"/>
              </a:rPr>
              <a:t> 13 </a:t>
            </a:r>
            <a:r>
              <a:rPr lang="en-US" sz="2400" b="1" dirty="0" err="1">
                <a:solidFill>
                  <a:srgbClr val="FF0000"/>
                </a:solidFill>
                <a:latin typeface="Fira Sans Condensed" panose="020B0503050000020004" pitchFamily="34" charset="0"/>
              </a:rPr>
              <a:t>bảng</a:t>
            </a:r>
            <a:r>
              <a:rPr lang="en-US" sz="2400" b="1" dirty="0">
                <a:solidFill>
                  <a:srgbClr val="FF0000"/>
                </a:solidFill>
                <a:latin typeface="Fira Sans Condensed" panose="020B0503050000020004" pitchFamily="34" charset="0"/>
              </a:rPr>
              <a:t>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3955B-C98A-0450-7DF9-1514820AE199}"/>
              </a:ext>
            </a:extLst>
          </p:cNvPr>
          <p:cNvSpPr txBox="1"/>
          <p:nvPr/>
        </p:nvSpPr>
        <p:spPr>
          <a:xfrm>
            <a:off x="2304288" y="2020883"/>
            <a:ext cx="1580083" cy="264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1. </a:t>
            </a:r>
            <a:r>
              <a:rPr lang="en-US" dirty="0" err="1">
                <a:solidFill>
                  <a:schemeClr val="accent4"/>
                </a:solidFill>
                <a:latin typeface="Fira Sans Condensed" panose="020B0503050000020004" pitchFamily="34" charset="0"/>
              </a:rPr>
              <a:t>dn</a:t>
            </a: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2. KHACHHANG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3. LOAIMAYBAY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4. MAYBAY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5. NHANVIEN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6. KHANANG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7. CHUYENBAY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4625951-A55E-36B3-83D7-01EA1085C858}"/>
              </a:ext>
            </a:extLst>
          </p:cNvPr>
          <p:cNvSpPr txBox="1"/>
          <p:nvPr/>
        </p:nvSpPr>
        <p:spPr>
          <a:xfrm>
            <a:off x="5574181" y="2020883"/>
            <a:ext cx="1580083" cy="2644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8. LICHBAY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9. </a:t>
            </a:r>
            <a:r>
              <a:rPr lang="en-US" dirty="0" err="1">
                <a:solidFill>
                  <a:schemeClr val="accent4"/>
                </a:solidFill>
                <a:latin typeface="Fira Sans Condensed" panose="020B0503050000020004" pitchFamily="34" charset="0"/>
              </a:rPr>
              <a:t>Ve</a:t>
            </a: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10. PHACONG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11. PROVINCE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12. DISTRICT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Fira Sans Condensed" panose="020B0503050000020004" pitchFamily="34" charset="0"/>
              </a:rPr>
              <a:t>13. COMMUNE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4"/>
              </a:solidFill>
              <a:latin typeface="Fira Sans Condensed" panose="020B0503050000020004" pitchFamily="34" charset="0"/>
            </a:endParaRPr>
          </a:p>
        </p:txBody>
      </p:sp>
      <p:cxnSp>
        <p:nvCxnSpPr>
          <p:cNvPr id="241" name="Google Shape;177;p30">
            <a:extLst>
              <a:ext uri="{FF2B5EF4-FFF2-40B4-BE49-F238E27FC236}">
                <a16:creationId xmlns:a16="http://schemas.microsoft.com/office/drawing/2014/main" id="{DF31EF24-7E1F-1DF3-DDE6-2CED91DCF4A6}"/>
              </a:ext>
            </a:extLst>
          </p:cNvPr>
          <p:cNvCxnSpPr>
            <a:cxnSpLocks/>
          </p:cNvCxnSpPr>
          <p:nvPr/>
        </p:nvCxnSpPr>
        <p:spPr>
          <a:xfrm flipV="1">
            <a:off x="4630522" y="2128723"/>
            <a:ext cx="0" cy="215066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6215500" y="2457596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Diagram</a:t>
            </a:r>
            <a:endParaRPr sz="3600" b="1"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000" y="1879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  <p:cxnSp>
        <p:nvCxnSpPr>
          <p:cNvPr id="259" name="Google Shape;259;p31"/>
          <p:cNvCxnSpPr/>
          <p:nvPr/>
        </p:nvCxnSpPr>
        <p:spPr>
          <a:xfrm>
            <a:off x="6158476" y="2445146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02" name="Picture 401">
            <a:extLst>
              <a:ext uri="{FF2B5EF4-FFF2-40B4-BE49-F238E27FC236}">
                <a16:creationId xmlns:a16="http://schemas.microsoft.com/office/drawing/2014/main" id="{91E719F3-929C-2780-E4E3-3441194C4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05" y="1137471"/>
            <a:ext cx="4393654" cy="349305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22B064-52A2-6DBD-CA0B-87025EFD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64562E1-AD95-EFDD-F55A-78FFD6E379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1343507"/>
            <a:ext cx="621665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313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22B064-52A2-6DBD-CA0B-87025EFD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42C0E47-8DCB-BE25-DB5A-B091D519AF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57" y="1658392"/>
            <a:ext cx="5760085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774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22B064-52A2-6DBD-CA0B-87025EFD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F2AE3E5-3319-DB83-9087-DF3D384BA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57" y="1260311"/>
            <a:ext cx="5760085" cy="35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887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22B064-52A2-6DBD-CA0B-87025EFD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2AEF7AE-07C2-3155-EB04-7CB7C9EB0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69" y="1397203"/>
            <a:ext cx="4794862" cy="31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004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22B064-52A2-6DBD-CA0B-87025EFD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D368A0D-CB63-46BD-31A9-7183BD953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17" y="1319926"/>
            <a:ext cx="5008766" cy="35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7818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28" y="1192925"/>
            <a:ext cx="2208600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Tạo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kết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nối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ADO.NET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435E396-8D11-1792-9BAE-02DF9501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75" y="1894325"/>
            <a:ext cx="5251450" cy="29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29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Thành </a:t>
            </a:r>
            <a:r>
              <a:rPr lang="en-US" dirty="0" err="1"/>
              <a:t>viên</a:t>
            </a:r>
            <a:br>
              <a:rPr lang="en-US" dirty="0"/>
            </a:br>
            <a:r>
              <a:rPr lang="en-US" dirty="0" err="1"/>
              <a:t>Nhóm</a:t>
            </a:r>
            <a:r>
              <a:rPr lang="en-US" dirty="0"/>
              <a:t> 14</a:t>
            </a:r>
            <a:endParaRPr dirty="0"/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327315" y="989045"/>
            <a:ext cx="0" cy="306357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4159340" y="150629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Nguyễn Thành Đạt</a:t>
            </a:r>
            <a:endParaRPr sz="1800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431590" y="150629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20110121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431590" y="2318082"/>
            <a:ext cx="2063700" cy="4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Huỳnh</a:t>
            </a:r>
            <a:r>
              <a:rPr lang="en-US" sz="1800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Thanh </a:t>
            </a:r>
            <a:r>
              <a:rPr lang="en-US" sz="1800" dirty="0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Tuấn</a:t>
            </a:r>
            <a:endParaRPr sz="1800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159340" y="298657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Phan </a:t>
            </a:r>
            <a:r>
              <a:rPr lang="en-US" sz="1800" dirty="0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Hồng</a:t>
            </a:r>
            <a:r>
              <a:rPr lang="en-US" sz="1800" dirty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-US" sz="1800" dirty="0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Sơn</a:t>
            </a:r>
            <a:endParaRPr sz="1800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4159340" y="224739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20110120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431590" y="298657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20110560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223040" y="181949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  <a:endCxn id="146" idx="1"/>
          </p:cNvCxnSpPr>
          <p:nvPr/>
        </p:nvCxnSpPr>
        <p:spPr>
          <a:xfrm flipV="1">
            <a:off x="6223040" y="2558670"/>
            <a:ext cx="208550" cy="19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223040" y="329977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28" y="1192925"/>
            <a:ext cx="2208600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Đăng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nhập</a:t>
            </a:r>
            <a:r>
              <a:rPr lang="en-US" sz="2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ADO.NET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71B757C-2945-6E26-F87B-F05EAEF1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015756"/>
            <a:ext cx="5257800" cy="28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963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28" y="1192925"/>
            <a:ext cx="2853390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Thêm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dữ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liệu</a:t>
            </a:r>
            <a:r>
              <a:rPr lang="en-US" sz="2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ADO.NET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4D0B34D-2B04-6BC6-FBBF-7C462917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979180"/>
            <a:ext cx="5257800" cy="28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3989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96" y="1132503"/>
            <a:ext cx="2911913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Thêm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dữ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liệu</a:t>
            </a:r>
            <a:r>
              <a:rPr lang="en-US" sz="2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LINQ to SQL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9172EE6-D814-4D53-C211-E7571D1F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164080"/>
            <a:ext cx="5257800" cy="19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5723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96" y="1132503"/>
            <a:ext cx="2911913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Sửa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dữ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liệu</a:t>
            </a:r>
            <a:r>
              <a:rPr lang="en-US" sz="2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LINQ to SQL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869BE7C-4CD3-DB14-D3D7-D237B745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833903"/>
            <a:ext cx="5207000" cy="30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21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96" y="1132503"/>
            <a:ext cx="2911913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Xóa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dữ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liệu</a:t>
            </a:r>
            <a:r>
              <a:rPr lang="en-US" sz="2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LINQ to SQL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017CB7B-300A-E8E7-FE1C-A02274C5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068173"/>
            <a:ext cx="52197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4470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96" y="1132503"/>
            <a:ext cx="2911913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Tìm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kiếm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dữ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liệu</a:t>
            </a:r>
            <a:r>
              <a:rPr lang="en-US" sz="2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LINQ to SQL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2B3CF6B-82DF-233B-A0E2-19237D7E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101317"/>
            <a:ext cx="5232400" cy="196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7697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96" y="1132503"/>
            <a:ext cx="2911913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Tìm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kiếm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dữ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liệu</a:t>
            </a:r>
            <a:r>
              <a:rPr lang="en-US" sz="2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LINQ to SQL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2B3CF6B-82DF-233B-A0E2-19237D7E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101317"/>
            <a:ext cx="5232400" cy="196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2213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96" y="1132503"/>
            <a:ext cx="4857757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Định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dạng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tên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và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tên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đường</a:t>
            </a:r>
            <a:r>
              <a:rPr lang="en-US" sz="2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B4A35B7-8B59-73A4-9F97-2EA05593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833903"/>
            <a:ext cx="52324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0448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96" y="1132503"/>
            <a:ext cx="4857757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Định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dạng</a:t>
            </a:r>
            <a:r>
              <a:rPr lang="en-US" sz="2800" b="1" dirty="0">
                <a:solidFill>
                  <a:schemeClr val="bg2"/>
                </a:solidFill>
              </a:rPr>
              <a:t> email: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675B558-CC77-E748-2B2B-CD1DB263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1991697"/>
            <a:ext cx="530352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3691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96" y="1132503"/>
            <a:ext cx="4857757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Định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dạng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số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điện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thoại</a:t>
            </a:r>
            <a:r>
              <a:rPr lang="en-US" sz="2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E232D44-302D-E27C-4748-D0523EE9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67" y="2247023"/>
            <a:ext cx="5295265" cy="183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3436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171281" y="1481330"/>
            <a:ext cx="1786738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 err="1"/>
              <a:t>Mở</a:t>
            </a:r>
            <a:r>
              <a:rPr lang="en-US" sz="1800" b="1" dirty="0"/>
              <a:t> </a:t>
            </a:r>
            <a:r>
              <a:rPr lang="en-US" sz="1800" b="1" dirty="0" err="1"/>
              <a:t>đầu</a:t>
            </a:r>
            <a:endParaRPr sz="1800" b="1"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6185982" y="1373905"/>
            <a:ext cx="2775137" cy="72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, </a:t>
            </a:r>
            <a:r>
              <a:rPr lang="en-US" sz="1800" dirty="0" err="1"/>
              <a:t>thuyết</a:t>
            </a:r>
            <a:r>
              <a:rPr lang="en-US" sz="1800" dirty="0"/>
              <a:t> </a:t>
            </a:r>
            <a:r>
              <a:rPr lang="en-US" sz="1800" dirty="0" err="1"/>
              <a:t>kế</a:t>
            </a:r>
            <a:r>
              <a:rPr lang="en-US" sz="1800" dirty="0"/>
              <a:t> </a:t>
            </a:r>
            <a:r>
              <a:rPr lang="en-US" sz="1800" dirty="0" err="1"/>
              <a:t>giải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endParaRPr sz="1800"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1557414" y="2628154"/>
            <a:ext cx="301458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sở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thuyết</a:t>
            </a:r>
            <a:r>
              <a:rPr lang="en-US" sz="1800" dirty="0"/>
              <a:t> dung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project</a:t>
            </a:r>
            <a:endParaRPr sz="1800"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185982" y="2613964"/>
            <a:ext cx="2775135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,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,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endParaRPr sz="1800"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805013" y="274006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809650" y="150001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433431" y="274923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5424169" y="1505726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1481214" y="264517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6100445" y="1406741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6109706" y="263501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485851" y="1389894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92E90BC8-624C-3DB9-0739-CEC3983C7EA5}"/>
              </a:ext>
            </a:extLst>
          </p:cNvPr>
          <p:cNvSpPr txBox="1">
            <a:spLocks/>
          </p:cNvSpPr>
          <p:nvPr/>
        </p:nvSpPr>
        <p:spPr>
          <a:xfrm>
            <a:off x="3402450" y="17053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sz="3600" dirty="0" err="1"/>
              <a:t>Nội</a:t>
            </a:r>
            <a:r>
              <a:rPr lang="en-US" sz="3600" dirty="0"/>
              <a:t> dung</a:t>
            </a:r>
          </a:p>
        </p:txBody>
      </p:sp>
      <p:sp>
        <p:nvSpPr>
          <p:cNvPr id="27" name="Google Shape;120;p26">
            <a:extLst>
              <a:ext uri="{FF2B5EF4-FFF2-40B4-BE49-F238E27FC236}">
                <a16:creationId xmlns:a16="http://schemas.microsoft.com/office/drawing/2014/main" id="{9314C0DF-0D50-7646-BD0E-94407F302853}"/>
              </a:ext>
            </a:extLst>
          </p:cNvPr>
          <p:cNvSpPr txBox="1">
            <a:spLocks/>
          </p:cNvSpPr>
          <p:nvPr/>
        </p:nvSpPr>
        <p:spPr>
          <a:xfrm>
            <a:off x="1557414" y="3839801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luận</a:t>
            </a:r>
            <a:endParaRPr lang="vi-VN" sz="1800" dirty="0"/>
          </a:p>
        </p:txBody>
      </p:sp>
      <p:sp>
        <p:nvSpPr>
          <p:cNvPr id="28" name="Google Shape;123;p26">
            <a:extLst>
              <a:ext uri="{FF2B5EF4-FFF2-40B4-BE49-F238E27FC236}">
                <a16:creationId xmlns:a16="http://schemas.microsoft.com/office/drawing/2014/main" id="{E7218123-2852-601E-6339-1548FFCF861F}"/>
              </a:ext>
            </a:extLst>
          </p:cNvPr>
          <p:cNvSpPr txBox="1">
            <a:spLocks/>
          </p:cNvSpPr>
          <p:nvPr/>
        </p:nvSpPr>
        <p:spPr>
          <a:xfrm>
            <a:off x="805013" y="3872787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29" name="Google Shape;127;p26">
            <a:extLst>
              <a:ext uri="{FF2B5EF4-FFF2-40B4-BE49-F238E27FC236}">
                <a16:creationId xmlns:a16="http://schemas.microsoft.com/office/drawing/2014/main" id="{75B14C6C-3DFA-0E3D-F435-271FF06266BB}"/>
              </a:ext>
            </a:extLst>
          </p:cNvPr>
          <p:cNvCxnSpPr/>
          <p:nvPr/>
        </p:nvCxnSpPr>
        <p:spPr>
          <a:xfrm>
            <a:off x="1481214" y="3777902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Google Shape;120;p26">
            <a:extLst>
              <a:ext uri="{FF2B5EF4-FFF2-40B4-BE49-F238E27FC236}">
                <a16:creationId xmlns:a16="http://schemas.microsoft.com/office/drawing/2014/main" id="{4C09446B-B68D-4AEA-461E-58786CD982E5}"/>
              </a:ext>
            </a:extLst>
          </p:cNvPr>
          <p:cNvSpPr txBox="1">
            <a:spLocks/>
          </p:cNvSpPr>
          <p:nvPr/>
        </p:nvSpPr>
        <p:spPr>
          <a:xfrm>
            <a:off x="6176572" y="3768237"/>
            <a:ext cx="2967428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hoàn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viên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nhóm</a:t>
            </a:r>
            <a:endParaRPr lang="vi-VN" sz="1800" dirty="0"/>
          </a:p>
        </p:txBody>
      </p:sp>
      <p:sp>
        <p:nvSpPr>
          <p:cNvPr id="31" name="Google Shape;123;p26">
            <a:extLst>
              <a:ext uri="{FF2B5EF4-FFF2-40B4-BE49-F238E27FC236}">
                <a16:creationId xmlns:a16="http://schemas.microsoft.com/office/drawing/2014/main" id="{C98D2051-7111-977D-E9A7-8373422CE0A8}"/>
              </a:ext>
            </a:extLst>
          </p:cNvPr>
          <p:cNvSpPr txBox="1">
            <a:spLocks/>
          </p:cNvSpPr>
          <p:nvPr/>
        </p:nvSpPr>
        <p:spPr>
          <a:xfrm>
            <a:off x="5424169" y="388245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06</a:t>
            </a:r>
          </a:p>
        </p:txBody>
      </p:sp>
      <p:cxnSp>
        <p:nvCxnSpPr>
          <p:cNvPr id="32" name="Google Shape;127;p26">
            <a:extLst>
              <a:ext uri="{FF2B5EF4-FFF2-40B4-BE49-F238E27FC236}">
                <a16:creationId xmlns:a16="http://schemas.microsoft.com/office/drawing/2014/main" id="{BF672BC1-B33A-C621-0465-09650CF6615D}"/>
              </a:ext>
            </a:extLst>
          </p:cNvPr>
          <p:cNvCxnSpPr/>
          <p:nvPr/>
        </p:nvCxnSpPr>
        <p:spPr>
          <a:xfrm>
            <a:off x="6100370" y="3787567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110A5-EE8B-3329-7E02-1B407755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96" y="1132503"/>
            <a:ext cx="4857757" cy="701400"/>
          </a:xfrm>
        </p:spPr>
        <p:txBody>
          <a:bodyPr/>
          <a:lstStyle/>
          <a:p>
            <a:r>
              <a:rPr lang="en-US" sz="2800" b="1" dirty="0" err="1">
                <a:solidFill>
                  <a:schemeClr val="bg2"/>
                </a:solidFill>
              </a:rPr>
              <a:t>Định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 err="1">
                <a:solidFill>
                  <a:schemeClr val="bg2"/>
                </a:solidFill>
              </a:rPr>
              <a:t>dạng</a:t>
            </a:r>
            <a:r>
              <a:rPr lang="en-US" sz="2800" b="1" dirty="0">
                <a:solidFill>
                  <a:schemeClr val="bg2"/>
                </a:solidFill>
              </a:rPr>
              <a:t> CMND: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54F764F-EDB7-CD5A-6935-5E1BAC00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7950"/>
            <a:ext cx="7704000" cy="5727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55FA019-C6A7-DC9D-F33A-A332210A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2015756"/>
            <a:ext cx="527812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6105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2295FC-BA80-7A6B-B6FC-AB60ACF5BAC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449286" y="1916722"/>
            <a:ext cx="2208600" cy="701400"/>
          </a:xfrm>
        </p:spPr>
        <p:txBody>
          <a:bodyPr/>
          <a:lstStyle/>
          <a:p>
            <a:r>
              <a:rPr lang="en-US" dirty="0"/>
              <a:t>Login, </a:t>
            </a:r>
            <a:r>
              <a:rPr lang="en-US" dirty="0" err="1"/>
              <a:t>SignUpCustomer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BADE3C-B65C-E03B-7188-71021ABF64D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98253" y="1911218"/>
            <a:ext cx="2208600" cy="701400"/>
          </a:xfrm>
        </p:spPr>
        <p:txBody>
          <a:bodyPr/>
          <a:lstStyle/>
          <a:p>
            <a:r>
              <a:rPr lang="en-US" sz="3200" b="1" dirty="0"/>
              <a:t>ADO.NET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83E937-64CD-7D9E-1B47-A59812121C1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145011" y="3095421"/>
            <a:ext cx="4424643" cy="183980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dirty="0" err="1"/>
              <a:t>ChangePassword</a:t>
            </a:r>
            <a:r>
              <a:rPr lang="en-US" dirty="0"/>
              <a:t>, </a:t>
            </a:r>
            <a:r>
              <a:rPr lang="en-US" dirty="0" err="1"/>
              <a:t>Datve</a:t>
            </a:r>
            <a:r>
              <a:rPr lang="en-US" dirty="0"/>
              <a:t>, </a:t>
            </a:r>
            <a:r>
              <a:rPr lang="en-US" dirty="0" err="1"/>
              <a:t>FLoaiMayBayMM</a:t>
            </a:r>
            <a:r>
              <a:rPr lang="en-US" dirty="0"/>
              <a:t>, </a:t>
            </a:r>
            <a:r>
              <a:rPr lang="en-US" dirty="0" err="1"/>
              <a:t>FMayBayMM</a:t>
            </a:r>
            <a:r>
              <a:rPr lang="en-US" dirty="0"/>
              <a:t>, </a:t>
            </a:r>
            <a:r>
              <a:rPr lang="en-US" dirty="0" err="1"/>
              <a:t>FormAccessInfoCRUD</a:t>
            </a:r>
            <a:r>
              <a:rPr lang="en-US" dirty="0"/>
              <a:t>, </a:t>
            </a:r>
            <a:r>
              <a:rPr lang="en-US" dirty="0" err="1"/>
              <a:t>FormAirplaneInfo</a:t>
            </a:r>
            <a:r>
              <a:rPr lang="en-US" dirty="0"/>
              <a:t>, </a:t>
            </a:r>
            <a:r>
              <a:rPr lang="en-US" dirty="0" err="1"/>
              <a:t>FormAssignmentInfo</a:t>
            </a:r>
            <a:r>
              <a:rPr lang="en-US" dirty="0"/>
              <a:t>, </a:t>
            </a:r>
            <a:r>
              <a:rPr lang="en-US" dirty="0" err="1"/>
              <a:t>FormCustomerCRUD</a:t>
            </a:r>
            <a:r>
              <a:rPr lang="en-US" dirty="0"/>
              <a:t>, </a:t>
            </a:r>
            <a:r>
              <a:rPr lang="en-US" dirty="0" err="1"/>
              <a:t>FormFlightCRUD</a:t>
            </a:r>
            <a:r>
              <a:rPr lang="en-US" dirty="0"/>
              <a:t>, </a:t>
            </a:r>
            <a:r>
              <a:rPr lang="en-US" dirty="0" err="1"/>
              <a:t>FormFlightInfo</a:t>
            </a:r>
            <a:r>
              <a:rPr lang="en-US" dirty="0"/>
              <a:t>, </a:t>
            </a:r>
            <a:r>
              <a:rPr lang="en-US" dirty="0" err="1"/>
              <a:t>FormScheduleLightInfo</a:t>
            </a:r>
            <a:r>
              <a:rPr lang="en-US" dirty="0"/>
              <a:t>, </a:t>
            </a:r>
            <a:r>
              <a:rPr lang="en-US" dirty="0" err="1"/>
              <a:t>FormStaffCRUD</a:t>
            </a:r>
            <a:r>
              <a:rPr lang="en-US" dirty="0"/>
              <a:t>, </a:t>
            </a:r>
            <a:r>
              <a:rPr lang="en-US" dirty="0" err="1"/>
              <a:t>FormTicketCRUD</a:t>
            </a:r>
            <a:r>
              <a:rPr lang="en-US" dirty="0"/>
              <a:t>, </a:t>
            </a:r>
            <a:r>
              <a:rPr lang="en-US" dirty="0" err="1"/>
              <a:t>HuyVe</a:t>
            </a:r>
            <a:r>
              <a:rPr lang="en-US" dirty="0"/>
              <a:t>, </a:t>
            </a:r>
            <a:r>
              <a:rPr lang="en-US" dirty="0" err="1"/>
              <a:t>ViewAndEdit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9B45E9-DF5C-01B2-8BC9-09922AB1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form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20D36BD9-3A81-3221-45E2-1EE2EB3DA39A}"/>
              </a:ext>
            </a:extLst>
          </p:cNvPr>
          <p:cNvSpPr txBox="1">
            <a:spLocks/>
          </p:cNvSpPr>
          <p:nvPr/>
        </p:nvSpPr>
        <p:spPr>
          <a:xfrm>
            <a:off x="1498253" y="3021909"/>
            <a:ext cx="2528977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3200" b="1" dirty="0" err="1"/>
              <a:t>LinQ</a:t>
            </a:r>
            <a:r>
              <a:rPr lang="en-US" sz="3200" b="1" dirty="0"/>
              <a:t> to SQL</a:t>
            </a:r>
          </a:p>
        </p:txBody>
      </p:sp>
      <p:cxnSp>
        <p:nvCxnSpPr>
          <p:cNvPr id="8" name="Google Shape;177;p30">
            <a:extLst>
              <a:ext uri="{FF2B5EF4-FFF2-40B4-BE49-F238E27FC236}">
                <a16:creationId xmlns:a16="http://schemas.microsoft.com/office/drawing/2014/main" id="{1F4EB562-53FB-7921-E059-BB435C4C8DA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362570" y="2264018"/>
            <a:ext cx="1086716" cy="340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" name="Google Shape;177;p30">
            <a:extLst>
              <a:ext uri="{FF2B5EF4-FFF2-40B4-BE49-F238E27FC236}">
                <a16:creationId xmlns:a16="http://schemas.microsoft.com/office/drawing/2014/main" id="{DC31BBC3-A7FD-F9A4-48A9-0B57D7548322}"/>
              </a:ext>
            </a:extLst>
          </p:cNvPr>
          <p:cNvCxnSpPr>
            <a:cxnSpLocks/>
          </p:cNvCxnSpPr>
          <p:nvPr/>
        </p:nvCxnSpPr>
        <p:spPr>
          <a:xfrm>
            <a:off x="3840736" y="3372609"/>
            <a:ext cx="6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66713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717125" y="1001125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latin typeface="Fira Sans Condensed Light" panose="020B0403050000020004" pitchFamily="34" charset="0"/>
              </a:rPr>
              <a:t>Thực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hiện</a:t>
            </a:r>
            <a:r>
              <a:rPr lang="en-US" sz="4400" dirty="0">
                <a:latin typeface="Fira Sans Condensed Light" panose="020B0403050000020004" pitchFamily="34" charset="0"/>
              </a:rPr>
              <a:t>, </a:t>
            </a:r>
            <a:r>
              <a:rPr lang="en-US" sz="4400" dirty="0" err="1">
                <a:latin typeface="Fira Sans Condensed Light" panose="020B0403050000020004" pitchFamily="34" charset="0"/>
              </a:rPr>
              <a:t>đánh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giá</a:t>
            </a:r>
            <a:r>
              <a:rPr lang="en-US" sz="4400" dirty="0">
                <a:latin typeface="Fira Sans Condensed Light" panose="020B0403050000020004" pitchFamily="34" charset="0"/>
              </a:rPr>
              <a:t>, </a:t>
            </a:r>
            <a:r>
              <a:rPr lang="en-US" sz="4400" dirty="0" err="1">
                <a:latin typeface="Fira Sans Condensed Light" panose="020B0403050000020004" pitchFamily="34" charset="0"/>
              </a:rPr>
              <a:t>phân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tích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kết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quả</a:t>
            </a:r>
            <a:endParaRPr sz="4400" dirty="0">
              <a:latin typeface="Fira Sans Condensed Light" panose="020B0403050000020004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102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14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6361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790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61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endParaRPr sz="2400" dirty="0"/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091992FF-3E8F-591E-8E54-381AFEEF0BA0}"/>
              </a:ext>
            </a:extLst>
          </p:cNvPr>
          <p:cNvCxnSpPr>
            <a:cxnSpLocks/>
          </p:cNvCxnSpPr>
          <p:nvPr/>
        </p:nvCxnSpPr>
        <p:spPr>
          <a:xfrm flipV="1">
            <a:off x="2960173" y="1760348"/>
            <a:ext cx="0" cy="21708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75FCC4-1B10-9FAC-BDD4-B42209A96561}"/>
              </a:ext>
            </a:extLst>
          </p:cNvPr>
          <p:cNvSpPr/>
          <p:nvPr/>
        </p:nvSpPr>
        <p:spPr>
          <a:xfrm>
            <a:off x="-178733" y="833299"/>
            <a:ext cx="5052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Đăng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nhập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quyền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Customer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Google Shape;692;p35">
            <a:extLst>
              <a:ext uri="{FF2B5EF4-FFF2-40B4-BE49-F238E27FC236}">
                <a16:creationId xmlns:a16="http://schemas.microsoft.com/office/drawing/2014/main" id="{38C0B186-CDB7-A524-9BF3-F93CCB7709F0}"/>
              </a:ext>
            </a:extLst>
          </p:cNvPr>
          <p:cNvSpPr txBox="1">
            <a:spLocks/>
          </p:cNvSpPr>
          <p:nvPr/>
        </p:nvSpPr>
        <p:spPr>
          <a:xfrm>
            <a:off x="501022" y="1212319"/>
            <a:ext cx="1508175" cy="761268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 err="1">
                <a:solidFill>
                  <a:schemeClr val="tx2"/>
                </a:solidFill>
              </a:rPr>
              <a:t>Đăng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với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tài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khoản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sai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3" name="Google Shape;692;p35">
            <a:extLst>
              <a:ext uri="{FF2B5EF4-FFF2-40B4-BE49-F238E27FC236}">
                <a16:creationId xmlns:a16="http://schemas.microsoft.com/office/drawing/2014/main" id="{FB599436-0484-3537-80DB-EADB3EB4E441}"/>
              </a:ext>
            </a:extLst>
          </p:cNvPr>
          <p:cNvSpPr txBox="1">
            <a:spLocks/>
          </p:cNvSpPr>
          <p:nvPr/>
        </p:nvSpPr>
        <p:spPr>
          <a:xfrm>
            <a:off x="3837518" y="1389390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đúng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1688-D090-EA89-F16E-45A3500A7E9B}"/>
              </a:ext>
            </a:extLst>
          </p:cNvPr>
          <p:cNvSpPr txBox="1"/>
          <p:nvPr/>
        </p:nvSpPr>
        <p:spPr>
          <a:xfrm>
            <a:off x="928563" y="4159774"/>
            <a:ext cx="728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=&gt;Khi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nhầm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98946-13BF-185E-206B-7C7B94CA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73" y="1864227"/>
            <a:ext cx="2802732" cy="2033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66E24-91BE-A9AE-F33F-F92EE980F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91" y="1877501"/>
            <a:ext cx="2514216" cy="2053680"/>
          </a:xfrm>
          <a:prstGeom prst="rect">
            <a:avLst/>
          </a:prstGeom>
        </p:spPr>
      </p:pic>
      <p:sp>
        <p:nvSpPr>
          <p:cNvPr id="16" name="Google Shape;692;p35">
            <a:extLst>
              <a:ext uri="{FF2B5EF4-FFF2-40B4-BE49-F238E27FC236}">
                <a16:creationId xmlns:a16="http://schemas.microsoft.com/office/drawing/2014/main" id="{474A122B-885C-CA67-9665-B90CE6F91CC9}"/>
              </a:ext>
            </a:extLst>
          </p:cNvPr>
          <p:cNvSpPr txBox="1">
            <a:spLocks/>
          </p:cNvSpPr>
          <p:nvPr/>
        </p:nvSpPr>
        <p:spPr>
          <a:xfrm>
            <a:off x="6833530" y="1233409"/>
            <a:ext cx="1809448" cy="761268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 err="1">
                <a:solidFill>
                  <a:schemeClr val="tx2"/>
                </a:solidFill>
              </a:rPr>
              <a:t>Vào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được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trang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chủ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khi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đúng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7" name="Google Shape;177;p30">
            <a:extLst>
              <a:ext uri="{FF2B5EF4-FFF2-40B4-BE49-F238E27FC236}">
                <a16:creationId xmlns:a16="http://schemas.microsoft.com/office/drawing/2014/main" id="{2E19C5DC-B44B-53F9-BF5C-2A2168B7307F}"/>
              </a:ext>
            </a:extLst>
          </p:cNvPr>
          <p:cNvCxnSpPr>
            <a:cxnSpLocks/>
          </p:cNvCxnSpPr>
          <p:nvPr/>
        </p:nvCxnSpPr>
        <p:spPr>
          <a:xfrm flipV="1">
            <a:off x="6312973" y="1760348"/>
            <a:ext cx="0" cy="21708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AB49181-B603-6C52-7C0A-827608C51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786" y="1858060"/>
            <a:ext cx="2452224" cy="20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1526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61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endParaRPr sz="2400" dirty="0"/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091992FF-3E8F-591E-8E54-381AFEEF0BA0}"/>
              </a:ext>
            </a:extLst>
          </p:cNvPr>
          <p:cNvCxnSpPr>
            <a:cxnSpLocks/>
          </p:cNvCxnSpPr>
          <p:nvPr/>
        </p:nvCxnSpPr>
        <p:spPr>
          <a:xfrm flipV="1">
            <a:off x="4874214" y="1449092"/>
            <a:ext cx="0" cy="26380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75FCC4-1B10-9FAC-BDD4-B42209A96561}"/>
              </a:ext>
            </a:extLst>
          </p:cNvPr>
          <p:cNvSpPr/>
          <p:nvPr/>
        </p:nvSpPr>
        <p:spPr>
          <a:xfrm>
            <a:off x="-178733" y="833299"/>
            <a:ext cx="5052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Kiểm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định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dạng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CMND</a:t>
            </a:r>
          </a:p>
        </p:txBody>
      </p:sp>
      <p:sp>
        <p:nvSpPr>
          <p:cNvPr id="9" name="Google Shape;692;p35">
            <a:extLst>
              <a:ext uri="{FF2B5EF4-FFF2-40B4-BE49-F238E27FC236}">
                <a16:creationId xmlns:a16="http://schemas.microsoft.com/office/drawing/2014/main" id="{38C0B186-CDB7-A524-9BF3-F93CCB7709F0}"/>
              </a:ext>
            </a:extLst>
          </p:cNvPr>
          <p:cNvSpPr txBox="1">
            <a:spLocks/>
          </p:cNvSpPr>
          <p:nvPr/>
        </p:nvSpPr>
        <p:spPr>
          <a:xfrm>
            <a:off x="1531659" y="1255525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sai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922C60-7FD9-5479-4143-2D4D0C4F4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45" y="1727183"/>
            <a:ext cx="3087390" cy="2301973"/>
          </a:xfrm>
          <a:prstGeom prst="rect">
            <a:avLst/>
          </a:prstGeom>
        </p:spPr>
      </p:pic>
      <p:sp>
        <p:nvSpPr>
          <p:cNvPr id="13" name="Google Shape;692;p35">
            <a:extLst>
              <a:ext uri="{FF2B5EF4-FFF2-40B4-BE49-F238E27FC236}">
                <a16:creationId xmlns:a16="http://schemas.microsoft.com/office/drawing/2014/main" id="{FB599436-0484-3537-80DB-EADB3EB4E441}"/>
              </a:ext>
            </a:extLst>
          </p:cNvPr>
          <p:cNvSpPr txBox="1">
            <a:spLocks/>
          </p:cNvSpPr>
          <p:nvPr/>
        </p:nvSpPr>
        <p:spPr>
          <a:xfrm>
            <a:off x="6240561" y="1255525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đúng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76571-B64A-299C-5819-A14689D37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109" y="1727183"/>
            <a:ext cx="3085216" cy="23019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551688-D090-EA89-F16E-45A3500A7E9B}"/>
              </a:ext>
            </a:extLst>
          </p:cNvPr>
          <p:cNvSpPr txBox="1"/>
          <p:nvPr/>
        </p:nvSpPr>
        <p:spPr>
          <a:xfrm>
            <a:off x="1531659" y="4297617"/>
            <a:ext cx="657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Khi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CMND.</a:t>
            </a:r>
          </a:p>
        </p:txBody>
      </p:sp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61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endParaRPr sz="2400" dirty="0"/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091992FF-3E8F-591E-8E54-381AFEEF0BA0}"/>
              </a:ext>
            </a:extLst>
          </p:cNvPr>
          <p:cNvCxnSpPr>
            <a:cxnSpLocks/>
          </p:cNvCxnSpPr>
          <p:nvPr/>
        </p:nvCxnSpPr>
        <p:spPr>
          <a:xfrm flipV="1">
            <a:off x="4672736" y="1391015"/>
            <a:ext cx="0" cy="26380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75FCC4-1B10-9FAC-BDD4-B42209A96561}"/>
              </a:ext>
            </a:extLst>
          </p:cNvPr>
          <p:cNvSpPr/>
          <p:nvPr/>
        </p:nvSpPr>
        <p:spPr>
          <a:xfrm>
            <a:off x="-178733" y="833299"/>
            <a:ext cx="5052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Kiểm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định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dạng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Email</a:t>
            </a:r>
          </a:p>
        </p:txBody>
      </p:sp>
      <p:sp>
        <p:nvSpPr>
          <p:cNvPr id="9" name="Google Shape;692;p35">
            <a:extLst>
              <a:ext uri="{FF2B5EF4-FFF2-40B4-BE49-F238E27FC236}">
                <a16:creationId xmlns:a16="http://schemas.microsoft.com/office/drawing/2014/main" id="{38C0B186-CDB7-A524-9BF3-F93CCB7709F0}"/>
              </a:ext>
            </a:extLst>
          </p:cNvPr>
          <p:cNvSpPr txBox="1">
            <a:spLocks/>
          </p:cNvSpPr>
          <p:nvPr/>
        </p:nvSpPr>
        <p:spPr>
          <a:xfrm>
            <a:off x="1531659" y="1168895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sai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Google Shape;692;p35">
            <a:extLst>
              <a:ext uri="{FF2B5EF4-FFF2-40B4-BE49-F238E27FC236}">
                <a16:creationId xmlns:a16="http://schemas.microsoft.com/office/drawing/2014/main" id="{FB599436-0484-3537-80DB-EADB3EB4E441}"/>
              </a:ext>
            </a:extLst>
          </p:cNvPr>
          <p:cNvSpPr txBox="1">
            <a:spLocks/>
          </p:cNvSpPr>
          <p:nvPr/>
        </p:nvSpPr>
        <p:spPr>
          <a:xfrm>
            <a:off x="6240560" y="1174054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đúng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1688-D090-EA89-F16E-45A3500A7E9B}"/>
              </a:ext>
            </a:extLst>
          </p:cNvPr>
          <p:cNvSpPr txBox="1"/>
          <p:nvPr/>
        </p:nvSpPr>
        <p:spPr>
          <a:xfrm>
            <a:off x="1531659" y="4297617"/>
            <a:ext cx="657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Khi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Email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Email.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4AA96-AFF9-52FF-E356-0B65D992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3" y="1661403"/>
            <a:ext cx="3175614" cy="2367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FA3BA-4CFA-E340-6208-21213050F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502" y="1661403"/>
            <a:ext cx="3442034" cy="23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86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61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endParaRPr sz="2400" dirty="0"/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091992FF-3E8F-591E-8E54-381AFEEF0BA0}"/>
              </a:ext>
            </a:extLst>
          </p:cNvPr>
          <p:cNvCxnSpPr>
            <a:cxnSpLocks/>
          </p:cNvCxnSpPr>
          <p:nvPr/>
        </p:nvCxnSpPr>
        <p:spPr>
          <a:xfrm flipV="1">
            <a:off x="4672736" y="1391015"/>
            <a:ext cx="0" cy="26380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75FCC4-1B10-9FAC-BDD4-B42209A96561}"/>
              </a:ext>
            </a:extLst>
          </p:cNvPr>
          <p:cNvSpPr/>
          <p:nvPr/>
        </p:nvSpPr>
        <p:spPr>
          <a:xfrm>
            <a:off x="-178733" y="833299"/>
            <a:ext cx="5052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Kiểm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định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dạng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số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điện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thoại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Google Shape;692;p35">
            <a:extLst>
              <a:ext uri="{FF2B5EF4-FFF2-40B4-BE49-F238E27FC236}">
                <a16:creationId xmlns:a16="http://schemas.microsoft.com/office/drawing/2014/main" id="{38C0B186-CDB7-A524-9BF3-F93CCB7709F0}"/>
              </a:ext>
            </a:extLst>
          </p:cNvPr>
          <p:cNvSpPr txBox="1">
            <a:spLocks/>
          </p:cNvSpPr>
          <p:nvPr/>
        </p:nvSpPr>
        <p:spPr>
          <a:xfrm>
            <a:off x="1531659" y="1168895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sai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Google Shape;692;p35">
            <a:extLst>
              <a:ext uri="{FF2B5EF4-FFF2-40B4-BE49-F238E27FC236}">
                <a16:creationId xmlns:a16="http://schemas.microsoft.com/office/drawing/2014/main" id="{FB599436-0484-3537-80DB-EADB3EB4E441}"/>
              </a:ext>
            </a:extLst>
          </p:cNvPr>
          <p:cNvSpPr txBox="1">
            <a:spLocks/>
          </p:cNvSpPr>
          <p:nvPr/>
        </p:nvSpPr>
        <p:spPr>
          <a:xfrm>
            <a:off x="6240560" y="1174054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đúng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1688-D090-EA89-F16E-45A3500A7E9B}"/>
              </a:ext>
            </a:extLst>
          </p:cNvPr>
          <p:cNvSpPr txBox="1"/>
          <p:nvPr/>
        </p:nvSpPr>
        <p:spPr>
          <a:xfrm>
            <a:off x="1531659" y="4297617"/>
            <a:ext cx="657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Khi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F21CD-48F0-944A-279C-7019353E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18970"/>
            <a:ext cx="3168013" cy="2371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1875E-9B0D-904A-D56F-0E0FF26D4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460" y="1718970"/>
            <a:ext cx="3154921" cy="23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55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61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endParaRPr sz="2400" dirty="0"/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091992FF-3E8F-591E-8E54-381AFEEF0BA0}"/>
              </a:ext>
            </a:extLst>
          </p:cNvPr>
          <p:cNvCxnSpPr>
            <a:cxnSpLocks/>
          </p:cNvCxnSpPr>
          <p:nvPr/>
        </p:nvCxnSpPr>
        <p:spPr>
          <a:xfrm flipV="1">
            <a:off x="4672736" y="1391015"/>
            <a:ext cx="0" cy="26380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75FCC4-1B10-9FAC-BDD4-B42209A96561}"/>
              </a:ext>
            </a:extLst>
          </p:cNvPr>
          <p:cNvSpPr/>
          <p:nvPr/>
        </p:nvSpPr>
        <p:spPr>
          <a:xfrm>
            <a:off x="-178733" y="833299"/>
            <a:ext cx="5052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Kiểm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định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dạng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tên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Google Shape;692;p35">
            <a:extLst>
              <a:ext uri="{FF2B5EF4-FFF2-40B4-BE49-F238E27FC236}">
                <a16:creationId xmlns:a16="http://schemas.microsoft.com/office/drawing/2014/main" id="{38C0B186-CDB7-A524-9BF3-F93CCB7709F0}"/>
              </a:ext>
            </a:extLst>
          </p:cNvPr>
          <p:cNvSpPr txBox="1">
            <a:spLocks/>
          </p:cNvSpPr>
          <p:nvPr/>
        </p:nvSpPr>
        <p:spPr>
          <a:xfrm>
            <a:off x="1531659" y="1168895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Google Shape;692;p35">
            <a:extLst>
              <a:ext uri="{FF2B5EF4-FFF2-40B4-BE49-F238E27FC236}">
                <a16:creationId xmlns:a16="http://schemas.microsoft.com/office/drawing/2014/main" id="{FB599436-0484-3537-80DB-EADB3EB4E441}"/>
              </a:ext>
            </a:extLst>
          </p:cNvPr>
          <p:cNvSpPr txBox="1">
            <a:spLocks/>
          </p:cNvSpPr>
          <p:nvPr/>
        </p:nvSpPr>
        <p:spPr>
          <a:xfrm>
            <a:off x="6104167" y="1175417"/>
            <a:ext cx="1870125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rời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khỏi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txtName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1688-D090-EA89-F16E-45A3500A7E9B}"/>
              </a:ext>
            </a:extLst>
          </p:cNvPr>
          <p:cNvSpPr txBox="1"/>
          <p:nvPr/>
        </p:nvSpPr>
        <p:spPr>
          <a:xfrm>
            <a:off x="1531659" y="4297617"/>
            <a:ext cx="657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Khi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A007F-BA94-F44F-D468-FDC06033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9" y="1639894"/>
            <a:ext cx="3218019" cy="239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A4306-6FC5-FE79-07B1-35E72C478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65" y="1636622"/>
            <a:ext cx="3153928" cy="23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80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61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endParaRPr sz="2400" dirty="0"/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091992FF-3E8F-591E-8E54-381AFEEF0BA0}"/>
              </a:ext>
            </a:extLst>
          </p:cNvPr>
          <p:cNvCxnSpPr>
            <a:cxnSpLocks/>
          </p:cNvCxnSpPr>
          <p:nvPr/>
        </p:nvCxnSpPr>
        <p:spPr>
          <a:xfrm flipV="1">
            <a:off x="4672736" y="1391015"/>
            <a:ext cx="0" cy="26380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75FCC4-1B10-9FAC-BDD4-B42209A96561}"/>
              </a:ext>
            </a:extLst>
          </p:cNvPr>
          <p:cNvSpPr/>
          <p:nvPr/>
        </p:nvSpPr>
        <p:spPr>
          <a:xfrm>
            <a:off x="-178733" y="833299"/>
            <a:ext cx="5052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Thêm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dữ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liệ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với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ADO.NET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Google Shape;692;p35">
            <a:extLst>
              <a:ext uri="{FF2B5EF4-FFF2-40B4-BE49-F238E27FC236}">
                <a16:creationId xmlns:a16="http://schemas.microsoft.com/office/drawing/2014/main" id="{38C0B186-CDB7-A524-9BF3-F93CCB7709F0}"/>
              </a:ext>
            </a:extLst>
          </p:cNvPr>
          <p:cNvSpPr txBox="1">
            <a:spLocks/>
          </p:cNvSpPr>
          <p:nvPr/>
        </p:nvSpPr>
        <p:spPr>
          <a:xfrm>
            <a:off x="1531659" y="1168895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sai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Google Shape;692;p35">
            <a:extLst>
              <a:ext uri="{FF2B5EF4-FFF2-40B4-BE49-F238E27FC236}">
                <a16:creationId xmlns:a16="http://schemas.microsoft.com/office/drawing/2014/main" id="{FB599436-0484-3537-80DB-EADB3EB4E441}"/>
              </a:ext>
            </a:extLst>
          </p:cNvPr>
          <p:cNvSpPr txBox="1">
            <a:spLocks/>
          </p:cNvSpPr>
          <p:nvPr/>
        </p:nvSpPr>
        <p:spPr>
          <a:xfrm>
            <a:off x="6104167" y="1175417"/>
            <a:ext cx="1870125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đúng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1688-D090-EA89-F16E-45A3500A7E9B}"/>
              </a:ext>
            </a:extLst>
          </p:cNvPr>
          <p:cNvSpPr txBox="1"/>
          <p:nvPr/>
        </p:nvSpPr>
        <p:spPr>
          <a:xfrm>
            <a:off x="1531659" y="4297617"/>
            <a:ext cx="657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Khi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CB254A-05E2-3E0A-EC71-1978B86C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1" y="1718970"/>
            <a:ext cx="3446670" cy="2310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6AA480-7469-9401-A83D-3DC061620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72" y="1725492"/>
            <a:ext cx="3446666" cy="23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0691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61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endParaRPr sz="2400" dirty="0"/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091992FF-3E8F-591E-8E54-381AFEEF0BA0}"/>
              </a:ext>
            </a:extLst>
          </p:cNvPr>
          <p:cNvCxnSpPr>
            <a:cxnSpLocks/>
          </p:cNvCxnSpPr>
          <p:nvPr/>
        </p:nvCxnSpPr>
        <p:spPr>
          <a:xfrm flipV="1">
            <a:off x="4672736" y="1391015"/>
            <a:ext cx="0" cy="26380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75FCC4-1B10-9FAC-BDD4-B42209A96561}"/>
              </a:ext>
            </a:extLst>
          </p:cNvPr>
          <p:cNvSpPr/>
          <p:nvPr/>
        </p:nvSpPr>
        <p:spPr>
          <a:xfrm>
            <a:off x="-178733" y="833299"/>
            <a:ext cx="5052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Thêm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dữ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liệ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với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LinQ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Google Shape;692;p35">
            <a:extLst>
              <a:ext uri="{FF2B5EF4-FFF2-40B4-BE49-F238E27FC236}">
                <a16:creationId xmlns:a16="http://schemas.microsoft.com/office/drawing/2014/main" id="{38C0B186-CDB7-A524-9BF3-F93CCB7709F0}"/>
              </a:ext>
            </a:extLst>
          </p:cNvPr>
          <p:cNvSpPr txBox="1">
            <a:spLocks/>
          </p:cNvSpPr>
          <p:nvPr/>
        </p:nvSpPr>
        <p:spPr>
          <a:xfrm>
            <a:off x="1531659" y="1168895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sai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Google Shape;692;p35">
            <a:extLst>
              <a:ext uri="{FF2B5EF4-FFF2-40B4-BE49-F238E27FC236}">
                <a16:creationId xmlns:a16="http://schemas.microsoft.com/office/drawing/2014/main" id="{FB599436-0484-3537-80DB-EADB3EB4E441}"/>
              </a:ext>
            </a:extLst>
          </p:cNvPr>
          <p:cNvSpPr txBox="1">
            <a:spLocks/>
          </p:cNvSpPr>
          <p:nvPr/>
        </p:nvSpPr>
        <p:spPr>
          <a:xfrm>
            <a:off x="6104167" y="1159919"/>
            <a:ext cx="1870125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đúng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1688-D090-EA89-F16E-45A3500A7E9B}"/>
              </a:ext>
            </a:extLst>
          </p:cNvPr>
          <p:cNvSpPr txBox="1"/>
          <p:nvPr/>
        </p:nvSpPr>
        <p:spPr>
          <a:xfrm>
            <a:off x="1531659" y="4297617"/>
            <a:ext cx="657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Khi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LinQ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86A9C-1E0B-55C8-6670-CDB301E2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2" y="1638379"/>
            <a:ext cx="3171119" cy="2390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F23C8-7061-BB0B-46F3-CE3E56C6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52" y="1638379"/>
            <a:ext cx="3321595" cy="23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895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610608" y="1215925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latin typeface="Fira Sans Condensed Light" panose="020B0403050000020004" pitchFamily="34" charset="0"/>
              </a:rPr>
              <a:t>MỞ ĐẦU</a:t>
            </a:r>
            <a:endParaRPr sz="8000" dirty="0">
              <a:latin typeface="Fira Sans Condensed Light" panose="020B0403050000020004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102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14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61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endParaRPr sz="2400" dirty="0"/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091992FF-3E8F-591E-8E54-381AFEEF0BA0}"/>
              </a:ext>
            </a:extLst>
          </p:cNvPr>
          <p:cNvCxnSpPr>
            <a:cxnSpLocks/>
          </p:cNvCxnSpPr>
          <p:nvPr/>
        </p:nvCxnSpPr>
        <p:spPr>
          <a:xfrm flipV="1">
            <a:off x="4672736" y="1391015"/>
            <a:ext cx="0" cy="26380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75FCC4-1B10-9FAC-BDD4-B42209A96561}"/>
              </a:ext>
            </a:extLst>
          </p:cNvPr>
          <p:cNvSpPr/>
          <p:nvPr/>
        </p:nvSpPr>
        <p:spPr>
          <a:xfrm>
            <a:off x="-178733" y="833299"/>
            <a:ext cx="5052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Sửa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dữ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liệ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với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LinQ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Google Shape;692;p35">
            <a:extLst>
              <a:ext uri="{FF2B5EF4-FFF2-40B4-BE49-F238E27FC236}">
                <a16:creationId xmlns:a16="http://schemas.microsoft.com/office/drawing/2014/main" id="{38C0B186-CDB7-A524-9BF3-F93CCB7709F0}"/>
              </a:ext>
            </a:extLst>
          </p:cNvPr>
          <p:cNvSpPr txBox="1">
            <a:spLocks/>
          </p:cNvSpPr>
          <p:nvPr/>
        </p:nvSpPr>
        <p:spPr>
          <a:xfrm>
            <a:off x="1531659" y="1168895"/>
            <a:ext cx="1508176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nhập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Google Shape;692;p35">
            <a:extLst>
              <a:ext uri="{FF2B5EF4-FFF2-40B4-BE49-F238E27FC236}">
                <a16:creationId xmlns:a16="http://schemas.microsoft.com/office/drawing/2014/main" id="{FB599436-0484-3537-80DB-EADB3EB4E441}"/>
              </a:ext>
            </a:extLst>
          </p:cNvPr>
          <p:cNvSpPr txBox="1">
            <a:spLocks/>
          </p:cNvSpPr>
          <p:nvPr/>
        </p:nvSpPr>
        <p:spPr>
          <a:xfrm>
            <a:off x="6104167" y="1159919"/>
            <a:ext cx="1870125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 err="1">
                <a:solidFill>
                  <a:schemeClr val="tx2"/>
                </a:solidFill>
              </a:rPr>
              <a:t>Kết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quả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1688-D090-EA89-F16E-45A3500A7E9B}"/>
              </a:ext>
            </a:extLst>
          </p:cNvPr>
          <p:cNvSpPr txBox="1"/>
          <p:nvPr/>
        </p:nvSpPr>
        <p:spPr>
          <a:xfrm>
            <a:off x="1531659" y="4297617"/>
            <a:ext cx="657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Khi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LinQ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967D6-3389-7B77-9C14-24109A3BA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6" y="1610471"/>
            <a:ext cx="2574280" cy="2364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BD719-20AF-347E-FCCB-FF8B1785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57" y="1610471"/>
            <a:ext cx="2640036" cy="22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6767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61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,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endParaRPr sz="2400" dirty="0"/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091992FF-3E8F-591E-8E54-381AFEEF0BA0}"/>
              </a:ext>
            </a:extLst>
          </p:cNvPr>
          <p:cNvCxnSpPr>
            <a:cxnSpLocks/>
          </p:cNvCxnSpPr>
          <p:nvPr/>
        </p:nvCxnSpPr>
        <p:spPr>
          <a:xfrm flipV="1">
            <a:off x="4672736" y="1391015"/>
            <a:ext cx="0" cy="26380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F75FCC4-1B10-9FAC-BDD4-B42209A96561}"/>
              </a:ext>
            </a:extLst>
          </p:cNvPr>
          <p:cNvSpPr/>
          <p:nvPr/>
        </p:nvSpPr>
        <p:spPr>
          <a:xfrm>
            <a:off x="-178733" y="833299"/>
            <a:ext cx="5052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Xóa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dữ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liệ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với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LinQ</a:t>
            </a: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Google Shape;692;p35">
            <a:extLst>
              <a:ext uri="{FF2B5EF4-FFF2-40B4-BE49-F238E27FC236}">
                <a16:creationId xmlns:a16="http://schemas.microsoft.com/office/drawing/2014/main" id="{38C0B186-CDB7-A524-9BF3-F93CCB7709F0}"/>
              </a:ext>
            </a:extLst>
          </p:cNvPr>
          <p:cNvSpPr txBox="1">
            <a:spLocks/>
          </p:cNvSpPr>
          <p:nvPr/>
        </p:nvSpPr>
        <p:spPr>
          <a:xfrm>
            <a:off x="1531658" y="1168895"/>
            <a:ext cx="1870121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tx2"/>
                </a:solidFill>
              </a:rPr>
              <a:t>Khi </a:t>
            </a:r>
            <a:r>
              <a:rPr lang="en-US" dirty="0" err="1">
                <a:solidFill>
                  <a:schemeClr val="tx2"/>
                </a:solidFill>
              </a:rPr>
              <a:t>dữ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liệu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muốn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xóa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Google Shape;692;p35">
            <a:extLst>
              <a:ext uri="{FF2B5EF4-FFF2-40B4-BE49-F238E27FC236}">
                <a16:creationId xmlns:a16="http://schemas.microsoft.com/office/drawing/2014/main" id="{FB599436-0484-3537-80DB-EADB3EB4E441}"/>
              </a:ext>
            </a:extLst>
          </p:cNvPr>
          <p:cNvSpPr txBox="1">
            <a:spLocks/>
          </p:cNvSpPr>
          <p:nvPr/>
        </p:nvSpPr>
        <p:spPr>
          <a:xfrm>
            <a:off x="6104167" y="1159919"/>
            <a:ext cx="1870125" cy="55007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 err="1">
                <a:solidFill>
                  <a:schemeClr val="tx2"/>
                </a:solidFill>
              </a:rPr>
              <a:t>Kết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quả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1688-D090-EA89-F16E-45A3500A7E9B}"/>
              </a:ext>
            </a:extLst>
          </p:cNvPr>
          <p:cNvSpPr txBox="1"/>
          <p:nvPr/>
        </p:nvSpPr>
        <p:spPr>
          <a:xfrm>
            <a:off x="1531659" y="4297617"/>
            <a:ext cx="657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Khi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LinQ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43E6A-BCFF-B139-8088-341239E3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74" y="1805600"/>
            <a:ext cx="3700932" cy="2081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8B0EE1-D548-A2D8-1D91-CCBCD664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117" y="1833722"/>
            <a:ext cx="3601526" cy="209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2197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4D2B6-0D99-292B-6C06-78B536CF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91371"/>
            <a:ext cx="7704000" cy="5727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F427E2-54DF-E959-46E9-C24577AAE593}"/>
              </a:ext>
            </a:extLst>
          </p:cNvPr>
          <p:cNvSpPr/>
          <p:nvPr/>
        </p:nvSpPr>
        <p:spPr>
          <a:xfrm>
            <a:off x="169979" y="817801"/>
            <a:ext cx="17828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Bước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87FFC-13FF-E69E-E6E5-89CCB21E60F0}"/>
              </a:ext>
            </a:extLst>
          </p:cNvPr>
          <p:cNvSpPr txBox="1"/>
          <p:nvPr/>
        </p:nvSpPr>
        <p:spPr>
          <a:xfrm>
            <a:off x="309966" y="1462926"/>
            <a:ext cx="4572000" cy="1027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customer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FB8680-9F20-30B9-F52C-FAB12710A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416" y="2389456"/>
            <a:ext cx="4196187" cy="24692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4D2B6-0D99-292B-6C06-78B536CF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91371"/>
            <a:ext cx="7704000" cy="5727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F427E2-54DF-E959-46E9-C24577AAE593}"/>
              </a:ext>
            </a:extLst>
          </p:cNvPr>
          <p:cNvSpPr/>
          <p:nvPr/>
        </p:nvSpPr>
        <p:spPr>
          <a:xfrm>
            <a:off x="169979" y="817801"/>
            <a:ext cx="17828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Bước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87FFC-13FF-E69E-E6E5-89CCB21E60F0}"/>
              </a:ext>
            </a:extLst>
          </p:cNvPr>
          <p:cNvSpPr txBox="1"/>
          <p:nvPr/>
        </p:nvSpPr>
        <p:spPr>
          <a:xfrm>
            <a:off x="402956" y="1317040"/>
            <a:ext cx="4432515" cy="1530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Sau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quyền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dành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quyền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957C612-CA0D-83FD-AF74-E420B5676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86" y="2587078"/>
            <a:ext cx="1929749" cy="1190711"/>
          </a:xfrm>
          <a:prstGeom prst="rect">
            <a:avLst/>
          </a:prstGeom>
        </p:spPr>
      </p:pic>
      <p:pic>
        <p:nvPicPr>
          <p:cNvPr id="7" name="Picture 6" descr="A screenshot of an airplane&#10;&#10;Description automatically generated with medium confidence">
            <a:extLst>
              <a:ext uri="{FF2B5EF4-FFF2-40B4-BE49-F238E27FC236}">
                <a16:creationId xmlns:a16="http://schemas.microsoft.com/office/drawing/2014/main" id="{C95A3B6D-1C33-C8B0-5FEE-8CA58778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75388"/>
            <a:ext cx="2002995" cy="1214090"/>
          </a:xfrm>
          <a:prstGeom prst="rect">
            <a:avLst/>
          </a:prstGeom>
        </p:spPr>
      </p:pic>
      <p:pic>
        <p:nvPicPr>
          <p:cNvPr id="8" name="Picture 7" descr="A screenshot of an airplane&#10;&#10;Description automatically generated with medium confidence">
            <a:extLst>
              <a:ext uri="{FF2B5EF4-FFF2-40B4-BE49-F238E27FC236}">
                <a16:creationId xmlns:a16="http://schemas.microsoft.com/office/drawing/2014/main" id="{4ADA54D4-5464-A2E9-E2FD-F84EA2310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460" y="2587078"/>
            <a:ext cx="2167982" cy="1243365"/>
          </a:xfrm>
          <a:prstGeom prst="rect">
            <a:avLst/>
          </a:prstGeom>
        </p:spPr>
      </p:pic>
      <p:pic>
        <p:nvPicPr>
          <p:cNvPr id="9" name="Picture 8" descr="A screenshot of an airplane&#10;&#10;Description automatically generated with low confidence">
            <a:extLst>
              <a:ext uri="{FF2B5EF4-FFF2-40B4-BE49-F238E27FC236}">
                <a16:creationId xmlns:a16="http://schemas.microsoft.com/office/drawing/2014/main" id="{2289BBDC-CA06-636E-AFF6-EA1FF9239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901" y="3997407"/>
            <a:ext cx="2309249" cy="1146093"/>
          </a:xfrm>
          <a:prstGeom prst="rect">
            <a:avLst/>
          </a:prstGeom>
        </p:spPr>
      </p:pic>
      <p:pic>
        <p:nvPicPr>
          <p:cNvPr id="10" name="Picture 9" descr="A screenshot of a plane&#10;&#10;Description automatically generated with low confidence">
            <a:extLst>
              <a:ext uri="{FF2B5EF4-FFF2-40B4-BE49-F238E27FC236}">
                <a16:creationId xmlns:a16="http://schemas.microsoft.com/office/drawing/2014/main" id="{3C022415-A06D-8758-4C47-A3648CF1D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589" y="3997407"/>
            <a:ext cx="2518474" cy="11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755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4D2B6-0D99-292B-6C06-78B536CF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91371"/>
            <a:ext cx="7704000" cy="5727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87FFC-13FF-E69E-E6E5-89CCB21E60F0}"/>
              </a:ext>
            </a:extLst>
          </p:cNvPr>
          <p:cNvSpPr txBox="1"/>
          <p:nvPr/>
        </p:nvSpPr>
        <p:spPr>
          <a:xfrm>
            <a:off x="286719" y="774600"/>
            <a:ext cx="4432515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180340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sz="20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Customer</a:t>
            </a:r>
          </a:p>
        </p:txBody>
      </p:sp>
      <p:pic>
        <p:nvPicPr>
          <p:cNvPr id="6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957C612-CA0D-83FD-AF74-E420B5676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79" y="2409986"/>
            <a:ext cx="4430121" cy="2733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9B7700-0180-EC85-8095-BFCBF0337740}"/>
              </a:ext>
            </a:extLst>
          </p:cNvPr>
          <p:cNvSpPr txBox="1"/>
          <p:nvPr/>
        </p:nvSpPr>
        <p:spPr>
          <a:xfrm>
            <a:off x="495946" y="1565884"/>
            <a:ext cx="4819972" cy="29198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90550" algn="just">
              <a:lnSpc>
                <a:spcPct val="200000"/>
              </a:lnSpc>
            </a:pP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590550" indent="130810">
              <a:lnSpc>
                <a:spcPct val="200000"/>
              </a:lnSpc>
            </a:pP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indent="130810">
              <a:lnSpc>
                <a:spcPct val="20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1020" indent="180340">
              <a:lnSpc>
                <a:spcPct val="20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endParaRPr lang="en-US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1020" indent="180340">
              <a:lnSpc>
                <a:spcPct val="20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endParaRPr lang="en-US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indent="130810">
              <a:lnSpc>
                <a:spcPct val="200000"/>
              </a:lnSpc>
              <a:spcAft>
                <a:spcPts val="800"/>
              </a:spcAft>
            </a:pP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endParaRPr lang="en-US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0562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4D2B6-0D99-292B-6C06-78B536CF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91371"/>
            <a:ext cx="7704000" cy="5727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87FFC-13FF-E69E-E6E5-89CCB21E60F0}"/>
              </a:ext>
            </a:extLst>
          </p:cNvPr>
          <p:cNvSpPr txBox="1"/>
          <p:nvPr/>
        </p:nvSpPr>
        <p:spPr>
          <a:xfrm>
            <a:off x="286719" y="774600"/>
            <a:ext cx="4432515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180340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sz="20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Pilot </a:t>
            </a:r>
            <a:r>
              <a:rPr lang="en-US" sz="20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Stewardess</a:t>
            </a:r>
          </a:p>
        </p:txBody>
      </p:sp>
      <p:pic>
        <p:nvPicPr>
          <p:cNvPr id="7" name="Picture 6" descr="A screenshot of an airplane&#10;&#10;Description automatically generated with medium confidence">
            <a:extLst>
              <a:ext uri="{FF2B5EF4-FFF2-40B4-BE49-F238E27FC236}">
                <a16:creationId xmlns:a16="http://schemas.microsoft.com/office/drawing/2014/main" id="{3CEE8FE6-9D56-0B87-3ABF-4F4E79B81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548" y="2099812"/>
            <a:ext cx="5021451" cy="3043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3A3764-4766-B341-329E-390E7A5042BA}"/>
              </a:ext>
            </a:extLst>
          </p:cNvPr>
          <p:cNvSpPr txBox="1"/>
          <p:nvPr/>
        </p:nvSpPr>
        <p:spPr>
          <a:xfrm>
            <a:off x="62093" y="1579600"/>
            <a:ext cx="4572000" cy="137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0550" algn="just">
              <a:lnSpc>
                <a:spcPct val="150000"/>
              </a:lnSpc>
            </a:pP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indent="130810"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bay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38010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4D2B6-0D99-292B-6C06-78B536CF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91371"/>
            <a:ext cx="7704000" cy="5727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87FFC-13FF-E69E-E6E5-89CCB21E60F0}"/>
              </a:ext>
            </a:extLst>
          </p:cNvPr>
          <p:cNvSpPr txBox="1"/>
          <p:nvPr/>
        </p:nvSpPr>
        <p:spPr>
          <a:xfrm>
            <a:off x="286719" y="774600"/>
            <a:ext cx="4432515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180340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sz="20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HRM</a:t>
            </a:r>
          </a:p>
        </p:txBody>
      </p:sp>
      <p:pic>
        <p:nvPicPr>
          <p:cNvPr id="7" name="Picture 6" descr="A screenshot of an airplane&#10;&#10;Description automatically generated with medium confidence">
            <a:extLst>
              <a:ext uri="{FF2B5EF4-FFF2-40B4-BE49-F238E27FC236}">
                <a16:creationId xmlns:a16="http://schemas.microsoft.com/office/drawing/2014/main" id="{3CEE8FE6-9D56-0B87-3ABF-4F4E79B81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548" y="2099812"/>
            <a:ext cx="5021451" cy="3043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868C2-E13D-BBA8-6C8E-326377A40A61}"/>
              </a:ext>
            </a:extLst>
          </p:cNvPr>
          <p:cNvSpPr txBox="1"/>
          <p:nvPr/>
        </p:nvSpPr>
        <p:spPr>
          <a:xfrm>
            <a:off x="147234" y="1377193"/>
            <a:ext cx="4572000" cy="3663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0550" algn="just">
              <a:lnSpc>
                <a:spcPct val="150000"/>
              </a:lnSpc>
            </a:pP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  <a:spcAft>
                <a:spcPts val="800"/>
              </a:spcAft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1885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4D2B6-0D99-292B-6C06-78B536CF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91371"/>
            <a:ext cx="7704000" cy="5727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87FFC-13FF-E69E-E6E5-89CCB21E60F0}"/>
              </a:ext>
            </a:extLst>
          </p:cNvPr>
          <p:cNvSpPr txBox="1"/>
          <p:nvPr/>
        </p:nvSpPr>
        <p:spPr>
          <a:xfrm>
            <a:off x="201578" y="735854"/>
            <a:ext cx="4432515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180340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sz="20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MM</a:t>
            </a:r>
          </a:p>
        </p:txBody>
      </p:sp>
      <p:pic>
        <p:nvPicPr>
          <p:cNvPr id="6" name="Picture 5" descr="A screenshot of an airplane&#10;&#10;Description automatically generated with low confidence">
            <a:extLst>
              <a:ext uri="{FF2B5EF4-FFF2-40B4-BE49-F238E27FC236}">
                <a16:creationId xmlns:a16="http://schemas.microsoft.com/office/drawing/2014/main" id="{57709E8A-850E-C24F-1F9F-642CFD27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312" y="2198329"/>
            <a:ext cx="5137688" cy="2945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A60A0-ECD4-D965-56E5-5018D811D346}"/>
              </a:ext>
            </a:extLst>
          </p:cNvPr>
          <p:cNvSpPr txBox="1"/>
          <p:nvPr/>
        </p:nvSpPr>
        <p:spPr>
          <a:xfrm>
            <a:off x="0" y="1361529"/>
            <a:ext cx="3928820" cy="167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0550" algn="just">
              <a:lnSpc>
                <a:spcPct val="150000"/>
              </a:lnSpc>
            </a:pP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US" sz="14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4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78967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4D2B6-0D99-292B-6C06-78B536CF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91371"/>
            <a:ext cx="7704000" cy="5727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87FFC-13FF-E69E-E6E5-89CCB21E60F0}"/>
              </a:ext>
            </a:extLst>
          </p:cNvPr>
          <p:cNvSpPr txBox="1"/>
          <p:nvPr/>
        </p:nvSpPr>
        <p:spPr>
          <a:xfrm>
            <a:off x="201578" y="656631"/>
            <a:ext cx="4432515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180340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 </a:t>
            </a:r>
            <a:r>
              <a:rPr lang="en-US" sz="20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President</a:t>
            </a:r>
          </a:p>
        </p:txBody>
      </p:sp>
      <p:pic>
        <p:nvPicPr>
          <p:cNvPr id="7" name="Picture 6" descr="A screenshot of a plane&#10;&#10;Description automatically generated with low confidence">
            <a:extLst>
              <a:ext uri="{FF2B5EF4-FFF2-40B4-BE49-F238E27FC236}">
                <a16:creationId xmlns:a16="http://schemas.microsoft.com/office/drawing/2014/main" id="{1FF83AE6-3169-CB27-53C6-D83D95BD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67" y="2200759"/>
            <a:ext cx="5282533" cy="2942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779F41-9074-16B7-033B-9B53855134D0}"/>
              </a:ext>
            </a:extLst>
          </p:cNvPr>
          <p:cNvSpPr txBox="1"/>
          <p:nvPr/>
        </p:nvSpPr>
        <p:spPr>
          <a:xfrm>
            <a:off x="0" y="1162923"/>
            <a:ext cx="4572000" cy="3980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0550" algn="just">
              <a:lnSpc>
                <a:spcPct val="150000"/>
              </a:lnSpc>
            </a:pP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algn="just">
              <a:lnSpc>
                <a:spcPct val="150000"/>
              </a:lnSpc>
              <a:spcAft>
                <a:spcPts val="800"/>
              </a:spcAft>
            </a:pP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</a:t>
            </a:r>
            <a:endParaRPr lang="en-US" sz="12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kê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vé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2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43846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4D2B6-0D99-292B-6C06-78B536CF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93" y="91371"/>
            <a:ext cx="7704000" cy="572700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87FFC-13FF-E69E-E6E5-89CCB21E60F0}"/>
              </a:ext>
            </a:extLst>
          </p:cNvPr>
          <p:cNvSpPr txBox="1"/>
          <p:nvPr/>
        </p:nvSpPr>
        <p:spPr>
          <a:xfrm>
            <a:off x="1030639" y="1330497"/>
            <a:ext cx="4432515" cy="920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180340" algn="just">
              <a:lnSpc>
                <a:spcPct val="150000"/>
              </a:lnSpc>
              <a:spcAft>
                <a:spcPts val="800"/>
              </a:spcAft>
            </a:pPr>
            <a:r>
              <a:rPr lang="en-US" sz="40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ý:</a:t>
            </a:r>
            <a:endParaRPr lang="en-US" sz="40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85305-9811-F7DD-74EC-9A82E7915B4B}"/>
              </a:ext>
            </a:extLst>
          </p:cNvPr>
          <p:cNvSpPr txBox="1"/>
          <p:nvPr/>
        </p:nvSpPr>
        <p:spPr>
          <a:xfrm>
            <a:off x="2859438" y="257175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button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thoát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trở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8721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543890" y="1367942"/>
            <a:ext cx="5335583" cy="28748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nay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hầu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hết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tin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học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mềm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con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rất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đem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hiệu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quả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cao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tiết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kiệm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sức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Vì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vậy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nhóm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chúng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lên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ý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tưởng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quyết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định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đề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kế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xây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dựng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mềm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chuyến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bay”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nhằm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hỗ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trợ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điều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tiết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chuyến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bay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sắp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xếp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lịch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hợp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cũng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mềm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đặt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vé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phải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tận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nơi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vé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</a:rPr>
              <a:t>.</a:t>
            </a:r>
            <a:endParaRPr dirty="0">
              <a:latin typeface="Fira Sans Condensed Light" panose="020B0403050000020004" pitchFamily="34" charset="0"/>
            </a:endParaRP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6204850" y="1367942"/>
            <a:ext cx="0" cy="287487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717125" y="1001125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latin typeface="Fira Sans Condensed Light" panose="020B0403050000020004" pitchFamily="34" charset="0"/>
              </a:rPr>
              <a:t>Kết</a:t>
            </a:r>
            <a:r>
              <a:rPr lang="en-US" sz="6600" dirty="0">
                <a:latin typeface="Fira Sans Condensed Light" panose="020B0403050000020004" pitchFamily="34" charset="0"/>
              </a:rPr>
              <a:t> </a:t>
            </a:r>
            <a:r>
              <a:rPr lang="en-US" sz="6600" dirty="0" err="1">
                <a:latin typeface="Fira Sans Condensed Light" panose="020B0403050000020004" pitchFamily="34" charset="0"/>
              </a:rPr>
              <a:t>luận</a:t>
            </a:r>
            <a:endParaRPr sz="6600" dirty="0">
              <a:latin typeface="Fira Sans Condensed Light" panose="020B0403050000020004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102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14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6361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579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1779068" y="1294714"/>
            <a:ext cx="6094069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Fira Sans Condensed" panose="020B0503050000020004" pitchFamily="34" charset="0"/>
              </a:rPr>
              <a:t>Đánh</a:t>
            </a:r>
            <a:r>
              <a:rPr lang="en-US" dirty="0">
                <a:latin typeface="Fira Sans Condensed" panose="020B0503050000020004" pitchFamily="34" charset="0"/>
              </a:rPr>
              <a:t> </a:t>
            </a:r>
            <a:r>
              <a:rPr lang="en-US" dirty="0" err="1">
                <a:latin typeface="Fira Sans Condensed" panose="020B0503050000020004" pitchFamily="34" charset="0"/>
              </a:rPr>
              <a:t>giá</a:t>
            </a:r>
            <a:r>
              <a:rPr lang="en-US" dirty="0">
                <a:latin typeface="Fira Sans Condensed" panose="020B0503050000020004" pitchFamily="34" charset="0"/>
              </a:rPr>
              <a:t> </a:t>
            </a:r>
            <a:r>
              <a:rPr lang="en-US" dirty="0" err="1">
                <a:latin typeface="Fira Sans Condensed" panose="020B0503050000020004" pitchFamily="34" charset="0"/>
              </a:rPr>
              <a:t>kết</a:t>
            </a:r>
            <a:r>
              <a:rPr lang="en-US" dirty="0">
                <a:latin typeface="Fira Sans Condensed" panose="020B0503050000020004" pitchFamily="34" charset="0"/>
              </a:rPr>
              <a:t> </a:t>
            </a:r>
            <a:r>
              <a:rPr lang="en-US" dirty="0" err="1">
                <a:latin typeface="Fira Sans Condensed" panose="020B0503050000020004" pitchFamily="34" charset="0"/>
              </a:rPr>
              <a:t>quả</a:t>
            </a:r>
            <a:r>
              <a:rPr lang="en-US" dirty="0">
                <a:latin typeface="Fira Sans Condensed" panose="020B0503050000020004" pitchFamily="34" charset="0"/>
              </a:rPr>
              <a:t> </a:t>
            </a:r>
            <a:r>
              <a:rPr lang="en-US" dirty="0" err="1">
                <a:latin typeface="Fira Sans Condensed" panose="020B0503050000020004" pitchFamily="34" charset="0"/>
              </a:rPr>
              <a:t>đạt</a:t>
            </a:r>
            <a:r>
              <a:rPr lang="en-US" dirty="0">
                <a:latin typeface="Fira Sans Condensed" panose="020B0503050000020004" pitchFamily="34" charset="0"/>
              </a:rPr>
              <a:t> </a:t>
            </a:r>
            <a:r>
              <a:rPr lang="en-US" dirty="0" err="1">
                <a:latin typeface="Fira Sans Condensed" panose="020B0503050000020004" pitchFamily="34" charset="0"/>
              </a:rPr>
              <a:t>được</a:t>
            </a:r>
            <a:endParaRPr dirty="0">
              <a:latin typeface="Fira Sans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9433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04613" y="356462"/>
            <a:ext cx="8934773" cy="4942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SQL Server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Giao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controls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C#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đáp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ADO.NET,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LinQ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SQL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Report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bay.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giống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 do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thuyết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Fira Sans Condensed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72165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1779068" y="1294714"/>
            <a:ext cx="6094069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Fira Sans Condensed" panose="020B0503050000020004" pitchFamily="34" charset="0"/>
              </a:rPr>
              <a:t>Định</a:t>
            </a:r>
            <a:r>
              <a:rPr lang="en-US" dirty="0">
                <a:latin typeface="Fira Sans Condensed" panose="020B0503050000020004" pitchFamily="34" charset="0"/>
              </a:rPr>
              <a:t> </a:t>
            </a:r>
            <a:r>
              <a:rPr lang="en-US" dirty="0" err="1">
                <a:latin typeface="Fira Sans Condensed" panose="020B0503050000020004" pitchFamily="34" charset="0"/>
              </a:rPr>
              <a:t>hướng</a:t>
            </a:r>
            <a:r>
              <a:rPr lang="en-US" dirty="0">
                <a:latin typeface="Fira Sans Condensed" panose="020B0503050000020004" pitchFamily="34" charset="0"/>
              </a:rPr>
              <a:t> </a:t>
            </a:r>
            <a:r>
              <a:rPr lang="en-US" dirty="0" err="1">
                <a:latin typeface="Fira Sans Condensed" panose="020B0503050000020004" pitchFamily="34" charset="0"/>
              </a:rPr>
              <a:t>phát</a:t>
            </a:r>
            <a:r>
              <a:rPr lang="en-US" dirty="0">
                <a:latin typeface="Fira Sans Condensed" panose="020B0503050000020004" pitchFamily="34" charset="0"/>
              </a:rPr>
              <a:t> </a:t>
            </a:r>
            <a:r>
              <a:rPr lang="en-US" dirty="0" err="1">
                <a:latin typeface="Fira Sans Condensed" panose="020B0503050000020004" pitchFamily="34" charset="0"/>
              </a:rPr>
              <a:t>triển</a:t>
            </a:r>
            <a:endParaRPr dirty="0">
              <a:latin typeface="Fira Sans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996578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04613" y="356462"/>
            <a:ext cx="8934773" cy="4942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photoshop, lightroom, 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project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mobile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PC.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algn="just">
              <a:lnSpc>
                <a:spcPct val="150000"/>
              </a:lnSpc>
              <a:spcAft>
                <a:spcPts val="800"/>
              </a:spcAft>
            </a:pPr>
            <a:endParaRPr sz="1500" dirty="0">
              <a:latin typeface="Fira Sans Condensed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360755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639633" y="1001125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latin typeface="Fira Sans Condensed Light" panose="020B0403050000020004" pitchFamily="34" charset="0"/>
              </a:rPr>
              <a:t>Đánh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giá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việc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hoàn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thành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của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các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thành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viên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trong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nhóm</a:t>
            </a:r>
            <a:endParaRPr sz="4400" dirty="0">
              <a:latin typeface="Fira Sans Condensed Light" panose="020B0403050000020004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102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14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6361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137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1956A29B-18CD-A928-F75A-D0FBCABD4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482138"/>
              </p:ext>
            </p:extLst>
          </p:nvPr>
        </p:nvGraphicFramePr>
        <p:xfrm>
          <a:off x="1524000" y="1609134"/>
          <a:ext cx="6096000" cy="1483360"/>
        </p:xfrm>
        <a:graphic>
          <a:graphicData uri="http://schemas.openxmlformats.org/drawingml/2006/table">
            <a:tbl>
              <a:tblPr firstRow="1" bandRow="1">
                <a:tableStyleId>{01E2AC1F-50B4-4CB0-9784-99C40B24254D}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032559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141329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18203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Họ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tên</a:t>
                      </a:r>
                      <a:endParaRPr 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Mã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số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sinh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viên</a:t>
                      </a:r>
                      <a:endParaRPr 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Mức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độ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hoàn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thành</a:t>
                      </a:r>
                      <a:endParaRPr 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299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Nguyễn Thành Đạt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20110121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27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Huỳnh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Thanh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Tuấn</a:t>
                      </a:r>
                      <a:endParaRPr 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20110120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52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Phan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Hồng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Sơn</a:t>
                      </a:r>
                      <a:endParaRPr 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20110560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03362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03162498-9D3F-9C33-EC81-24FF58055CEF}"/>
              </a:ext>
            </a:extLst>
          </p:cNvPr>
          <p:cNvSpPr/>
          <p:nvPr/>
        </p:nvSpPr>
        <p:spPr>
          <a:xfrm>
            <a:off x="-411207" y="391599"/>
            <a:ext cx="50529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Đánh</a:t>
            </a: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32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giá</a:t>
            </a: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32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chung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B7C0BB-FC61-C482-EC56-B49A3AC88970}"/>
              </a:ext>
            </a:extLst>
          </p:cNvPr>
          <p:cNvSpPr/>
          <p:nvPr/>
        </p:nvSpPr>
        <p:spPr>
          <a:xfrm>
            <a:off x="1141992" y="3454034"/>
            <a:ext cx="658104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algn="just">
              <a:buFont typeface="Symbol" panose="05050102010706020507" pitchFamily="18" charset="2"/>
              <a:buChar char="Þ"/>
            </a:pPr>
            <a:r>
              <a:rPr lang="en-US" sz="1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Tất</a:t>
            </a:r>
            <a:r>
              <a:rPr lang="en-US" sz="1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cả</a:t>
            </a:r>
            <a:r>
              <a:rPr lang="en-US" sz="1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các</a:t>
            </a:r>
            <a:r>
              <a:rPr lang="en-US" sz="1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thành</a:t>
            </a:r>
            <a:r>
              <a:rPr lang="en-US" sz="1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viên</a:t>
            </a:r>
            <a:r>
              <a:rPr lang="en-US" sz="1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trong</a:t>
            </a:r>
            <a:r>
              <a:rPr lang="en-US" sz="1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nhó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đã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hoàn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thành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xuất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sắc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các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nhiệm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vụ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được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phân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công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để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hoàn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thành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project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trước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thời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hạn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</a:p>
          <a:p>
            <a:pPr marL="285750" indent="-285750" algn="just">
              <a:buFont typeface="Symbol" panose="05050102010706020507" pitchFamily="18" charset="2"/>
              <a:buChar char="Þ"/>
            </a:pP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Đồng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thời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trong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quá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trình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làm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nhóm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các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thành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viên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đã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phối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hợp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rất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tốt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với</a:t>
            </a:r>
            <a:r>
              <a:rPr lang="en-US" sz="1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1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nhau</a:t>
            </a:r>
            <a:endParaRPr lang="en-US" sz="1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68;p46">
            <a:extLst>
              <a:ext uri="{FF2B5EF4-FFF2-40B4-BE49-F238E27FC236}">
                <a16:creationId xmlns:a16="http://schemas.microsoft.com/office/drawing/2014/main" id="{69E7A57A-CC35-E2AD-369D-43F538A47EA6}"/>
              </a:ext>
            </a:extLst>
          </p:cNvPr>
          <p:cNvSpPr txBox="1">
            <a:spLocks/>
          </p:cNvSpPr>
          <p:nvPr/>
        </p:nvSpPr>
        <p:spPr>
          <a:xfrm>
            <a:off x="2562000" y="1252343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8000"/>
              <a:t>THANKS!</a:t>
            </a:r>
          </a:p>
        </p:txBody>
      </p:sp>
      <p:sp>
        <p:nvSpPr>
          <p:cNvPr id="6" name="Google Shape;1769;p46">
            <a:extLst>
              <a:ext uri="{FF2B5EF4-FFF2-40B4-BE49-F238E27FC236}">
                <a16:creationId xmlns:a16="http://schemas.microsoft.com/office/drawing/2014/main" id="{F4C5971B-401C-D7F4-1B43-24014CC5CC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1825" y="2902550"/>
            <a:ext cx="4020000" cy="786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46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EB251F5-54BB-B3B9-DC4B-7A4FDF5B2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2190" y="1156958"/>
            <a:ext cx="5767178" cy="3328510"/>
          </a:xfrm>
        </p:spPr>
        <p:txBody>
          <a:bodyPr/>
          <a:lstStyle/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en-US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r>
              <a:rPr lang="en-US" i="1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kể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….</a:t>
            </a:r>
          </a:p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en-US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i="1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Yều</a:t>
            </a:r>
            <a:r>
              <a:rPr lang="en-US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dành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thật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Fira Sans Condensed Light" panose="020B04030500000200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50E12-1273-D571-6604-82A233FD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6" y="1434600"/>
            <a:ext cx="1967100" cy="2274300"/>
          </a:xfrm>
        </p:spPr>
        <p:txBody>
          <a:bodyPr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37;p27">
            <a:extLst>
              <a:ext uri="{FF2B5EF4-FFF2-40B4-BE49-F238E27FC236}">
                <a16:creationId xmlns:a16="http://schemas.microsoft.com/office/drawing/2014/main" id="{AF672B20-D7CF-90F4-EFB7-9E4F07E63CF9}"/>
              </a:ext>
            </a:extLst>
          </p:cNvPr>
          <p:cNvCxnSpPr>
            <a:cxnSpLocks/>
          </p:cNvCxnSpPr>
          <p:nvPr/>
        </p:nvCxnSpPr>
        <p:spPr>
          <a:xfrm>
            <a:off x="2678924" y="1324051"/>
            <a:ext cx="0" cy="277977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0018350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9470262-E003-BA40-3CB6-2BA47FD06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48" y="1204217"/>
            <a:ext cx="5591613" cy="3028586"/>
          </a:xfrm>
        </p:spPr>
        <p:txBody>
          <a:bodyPr/>
          <a:lstStyle/>
          <a:p>
            <a:pPr marL="228600" algn="just">
              <a:lnSpc>
                <a:spcPct val="130000"/>
              </a:lnSpc>
              <a:spcAft>
                <a:spcPts val="800"/>
              </a:spcAft>
              <a:tabLst>
                <a:tab pos="4089400" algn="l"/>
              </a:tabLst>
            </a:pPr>
            <a:r>
              <a:rPr lang="en-US" sz="1800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    </a:t>
            </a:r>
            <a:r>
              <a:rPr lang="en-US" sz="1800" i="1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1800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vi: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phi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ra.</a:t>
            </a:r>
            <a:endParaRPr lang="en-US" sz="1800" dirty="0">
              <a:latin typeface="Fira Sans Condensed Light" panose="020B04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30000"/>
              </a:lnSpc>
              <a:spcAft>
                <a:spcPts val="800"/>
              </a:spcAft>
              <a:tabLst>
                <a:tab pos="4089400" algn="l"/>
              </a:tabLst>
            </a:pPr>
            <a:r>
              <a:rPr lang="en-US" sz="1800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    </a:t>
            </a:r>
            <a:r>
              <a:rPr lang="en-US" sz="1800" i="1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i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b="1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Fira Sans Condensed Light" panose="020B04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Fira Sans Condensed Light" panose="020B04030500000200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4529AD-84BF-C1A7-C98D-77CD50D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804" y="1204217"/>
            <a:ext cx="1967100" cy="2735065"/>
          </a:xfrm>
        </p:spPr>
        <p:txBody>
          <a:bodyPr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37;p27">
            <a:extLst>
              <a:ext uri="{FF2B5EF4-FFF2-40B4-BE49-F238E27FC236}">
                <a16:creationId xmlns:a16="http://schemas.microsoft.com/office/drawing/2014/main" id="{D3AC8C60-A5D0-789E-7289-694DB284704C}"/>
              </a:ext>
            </a:extLst>
          </p:cNvPr>
          <p:cNvCxnSpPr>
            <a:cxnSpLocks/>
          </p:cNvCxnSpPr>
          <p:nvPr/>
        </p:nvCxnSpPr>
        <p:spPr>
          <a:xfrm>
            <a:off x="6380415" y="1287475"/>
            <a:ext cx="0" cy="2596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194927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639868" y="1116168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latin typeface="Fira Sans Condensed Light" panose="020B0403050000020004" pitchFamily="34" charset="0"/>
              </a:rPr>
              <a:t>Cơ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sở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lý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thuyết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dùng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để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thực</a:t>
            </a:r>
            <a:r>
              <a:rPr lang="en-US" sz="4400" dirty="0">
                <a:latin typeface="Fira Sans Condensed Light" panose="020B0403050000020004" pitchFamily="34" charset="0"/>
              </a:rPr>
              <a:t> </a:t>
            </a:r>
            <a:r>
              <a:rPr lang="en-US" sz="4400" dirty="0" err="1">
                <a:latin typeface="Fira Sans Condensed Light" panose="020B0403050000020004" pitchFamily="34" charset="0"/>
              </a:rPr>
              <a:t>hiện</a:t>
            </a:r>
            <a:r>
              <a:rPr lang="en-US" sz="4400" dirty="0">
                <a:latin typeface="Fira Sans Condensed Light" panose="020B0403050000020004" pitchFamily="34" charset="0"/>
              </a:rPr>
              <a:t> project</a:t>
            </a:r>
            <a:endParaRPr sz="4400" dirty="0">
              <a:latin typeface="Fira Sans Condensed Light" panose="020B0403050000020004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102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14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983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54999" y="1660905"/>
            <a:ext cx="340735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 err="1"/>
              <a:t>Ngôn</a:t>
            </a:r>
            <a:r>
              <a:rPr lang="en-US" sz="3200" dirty="0"/>
              <a:t> </a:t>
            </a:r>
            <a:r>
              <a:rPr lang="en-US" sz="3200" dirty="0" err="1"/>
              <a:t>ngữ</a:t>
            </a:r>
            <a:r>
              <a:rPr lang="en-US" sz="3200" dirty="0"/>
              <a:t> </a:t>
            </a:r>
            <a:r>
              <a:rPr lang="en-US" sz="3200" dirty="0" err="1"/>
              <a:t>lập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sz="3200"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5099020" y="1660905"/>
            <a:ext cx="3524395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cụ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môi</a:t>
            </a:r>
            <a:r>
              <a:rPr lang="en-US" sz="3200" dirty="0"/>
              <a:t> </a:t>
            </a:r>
            <a:r>
              <a:rPr lang="en-US" sz="3200" dirty="0" err="1"/>
              <a:t>trường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lập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endParaRPr sz="3200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1689024" y="304155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C#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6091569" y="304155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 Visual Studio</a:t>
            </a:r>
            <a:endParaRPr dirty="0"/>
          </a:p>
        </p:txBody>
      </p:sp>
      <p:cxnSp>
        <p:nvCxnSpPr>
          <p:cNvPr id="167" name="Google Shape;167;p29"/>
          <p:cNvCxnSpPr>
            <a:cxnSpLocks/>
            <a:stCxn id="161" idx="2"/>
            <a:endCxn id="164" idx="0"/>
          </p:cNvCxnSpPr>
          <p:nvPr/>
        </p:nvCxnSpPr>
        <p:spPr>
          <a:xfrm>
            <a:off x="2458674" y="2632905"/>
            <a:ext cx="0" cy="408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  <a:stCxn id="166" idx="0"/>
            <a:endCxn id="163" idx="2"/>
          </p:cNvCxnSpPr>
          <p:nvPr/>
        </p:nvCxnSpPr>
        <p:spPr>
          <a:xfrm flipH="1" flipV="1">
            <a:off x="6861218" y="2632905"/>
            <a:ext cx="1" cy="4086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" name="Google Shape;177;p30">
            <a:extLst>
              <a:ext uri="{FF2B5EF4-FFF2-40B4-BE49-F238E27FC236}">
                <a16:creationId xmlns:a16="http://schemas.microsoft.com/office/drawing/2014/main" id="{942535B9-B14C-D2B7-A024-F710D0E4682E}"/>
              </a:ext>
            </a:extLst>
          </p:cNvPr>
          <p:cNvCxnSpPr>
            <a:cxnSpLocks/>
          </p:cNvCxnSpPr>
          <p:nvPr/>
        </p:nvCxnSpPr>
        <p:spPr>
          <a:xfrm flipV="1">
            <a:off x="4754880" y="1236269"/>
            <a:ext cx="0" cy="261152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2312</Words>
  <Application>Microsoft Office PowerPoint</Application>
  <PresentationFormat>On-screen Show (16:9)</PresentationFormat>
  <Paragraphs>249</Paragraphs>
  <Slides>57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Symbol</vt:lpstr>
      <vt:lpstr>Anton</vt:lpstr>
      <vt:lpstr>Consolas</vt:lpstr>
      <vt:lpstr>Raavi</vt:lpstr>
      <vt:lpstr>Arial</vt:lpstr>
      <vt:lpstr>Times New Roman</vt:lpstr>
      <vt:lpstr>Rajdhani</vt:lpstr>
      <vt:lpstr>Josefin Slab</vt:lpstr>
      <vt:lpstr>Advent Pro Light</vt:lpstr>
      <vt:lpstr>Fira Sans Condensed</vt:lpstr>
      <vt:lpstr>Calibri</vt:lpstr>
      <vt:lpstr>Fira Sans Condensed Light</vt:lpstr>
      <vt:lpstr>Ai Tech Agency by Slidesgo</vt:lpstr>
      <vt:lpstr>Thiết kế và xây dựng phần mềm quản lý chuyến bay</vt:lpstr>
      <vt:lpstr>Thành viên Nhóm 14</vt:lpstr>
      <vt:lpstr>02</vt:lpstr>
      <vt:lpstr>MỞ ĐẦU</vt:lpstr>
      <vt:lpstr>Giới thiệu</vt:lpstr>
      <vt:lpstr>Mục đích và yêu cầu thực hiện</vt:lpstr>
      <vt:lpstr>Phạm vi và đối tượng</vt:lpstr>
      <vt:lpstr>Cơ sở lý thuyết dùng để thực hiện project</vt:lpstr>
      <vt:lpstr>C#</vt:lpstr>
      <vt:lpstr>Thư viện lập trình</vt:lpstr>
      <vt:lpstr>Phân tích, thiết kế giải pháp</vt:lpstr>
      <vt:lpstr>Thiết kế và cài đặt cơ sở dữ liệu</vt:lpstr>
      <vt:lpstr>Thiết kế và cài đặt cơ sở dữ liệu</vt:lpstr>
      <vt:lpstr>Sơ đồ chức năng</vt:lpstr>
      <vt:lpstr>Sơ đồ chức năng</vt:lpstr>
      <vt:lpstr>Sơ đồ chức năng</vt:lpstr>
      <vt:lpstr>Sơ đồ chức năng</vt:lpstr>
      <vt:lpstr>Sơ đồ chức năng</vt:lpstr>
      <vt:lpstr>Các thuật toán chính ADO.NET</vt:lpstr>
      <vt:lpstr>Các thuật toán chính ADO.NET</vt:lpstr>
      <vt:lpstr>Các thuật toán chính ADO.NET</vt:lpstr>
      <vt:lpstr>Các thuật toán chính LINQ to SQL</vt:lpstr>
      <vt:lpstr>Các thuật toán chính LINQ to SQL</vt:lpstr>
      <vt:lpstr>Các thuật toán chính LINQ to SQL</vt:lpstr>
      <vt:lpstr>Các thuật toán chính LINQ to SQL</vt:lpstr>
      <vt:lpstr>Các thuật toán chính LINQ to SQL</vt:lpstr>
      <vt:lpstr>Các thuật toán chính định dạng</vt:lpstr>
      <vt:lpstr>Các thuật toán chính định dạng</vt:lpstr>
      <vt:lpstr>Các thuật toán chính định dạng</vt:lpstr>
      <vt:lpstr>Các thuật toán chính định dạng</vt:lpstr>
      <vt:lpstr>Phương thức kết nối của từng form</vt:lpstr>
      <vt:lpstr>Thực hiện, đánh giá, phân tích kết quả</vt:lpstr>
      <vt:lpstr>Thực hiện, kết quả và đánh giá</vt:lpstr>
      <vt:lpstr>Thực hiện, kết quả và đánh giá</vt:lpstr>
      <vt:lpstr>Thực hiện, kết quả và đánh giá</vt:lpstr>
      <vt:lpstr>Thực hiện, kết quả và đánh giá</vt:lpstr>
      <vt:lpstr>Thực hiện, kết quả và đánh giá</vt:lpstr>
      <vt:lpstr>Thực hiện, kết quả và đánh giá</vt:lpstr>
      <vt:lpstr>Thực hiện, kết quả và đánh giá</vt:lpstr>
      <vt:lpstr>Thực hiện, kết quả và đánh giá</vt:lpstr>
      <vt:lpstr>Thực hiện, kết quả và đánh giá</vt:lpstr>
      <vt:lpstr>Hướng dẫn sử dụng phần mềm</vt:lpstr>
      <vt:lpstr>Hướng dẫn sử dụng phần mềm</vt:lpstr>
      <vt:lpstr>Hướng dẫn sử dụng phần mềm</vt:lpstr>
      <vt:lpstr>Hướng dẫn sử dụng phần mềm</vt:lpstr>
      <vt:lpstr>Hướng dẫn sử dụng phần mềm</vt:lpstr>
      <vt:lpstr>Hướng dẫn sử dụng phần mềm</vt:lpstr>
      <vt:lpstr>Hướng dẫn sử dụng phần mềm</vt:lpstr>
      <vt:lpstr>Hướng dẫn sử dụng phần mềm</vt:lpstr>
      <vt:lpstr>Kết luận</vt:lpstr>
      <vt:lpstr>Đánh giá kết quả đạt được</vt:lpstr>
      <vt:lpstr>PowerPoint Presentation</vt:lpstr>
      <vt:lpstr>Định hướng phát triển</vt:lpstr>
      <vt:lpstr>PowerPoint Presentation</vt:lpstr>
      <vt:lpstr>Đánh giá việc hoàn thành của các thành viên trong nhóm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và xây dựng phần mềm quản lý chuyến bay</dc:title>
  <dc:creator>Nguyen Thanh Dat</dc:creator>
  <cp:lastModifiedBy>Nguyễn Thành</cp:lastModifiedBy>
  <cp:revision>6</cp:revision>
  <dcterms:modified xsi:type="dcterms:W3CDTF">2022-05-30T16:46:28Z</dcterms:modified>
</cp:coreProperties>
</file>